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28"/>
  </p:notesMasterIdLst>
  <p:sldIdLst>
    <p:sldId id="285" r:id="rId2"/>
    <p:sldId id="259" r:id="rId3"/>
    <p:sldId id="288" r:id="rId4"/>
    <p:sldId id="311" r:id="rId5"/>
    <p:sldId id="294" r:id="rId6"/>
    <p:sldId id="310" r:id="rId7"/>
    <p:sldId id="299" r:id="rId8"/>
    <p:sldId id="287" r:id="rId9"/>
    <p:sldId id="276" r:id="rId10"/>
    <p:sldId id="301" r:id="rId11"/>
    <p:sldId id="289" r:id="rId12"/>
    <p:sldId id="286" r:id="rId13"/>
    <p:sldId id="303" r:id="rId14"/>
    <p:sldId id="277" r:id="rId15"/>
    <p:sldId id="304" r:id="rId16"/>
    <p:sldId id="305" r:id="rId17"/>
    <p:sldId id="306" r:id="rId18"/>
    <p:sldId id="307" r:id="rId19"/>
    <p:sldId id="312" r:id="rId20"/>
    <p:sldId id="262" r:id="rId21"/>
    <p:sldId id="313" r:id="rId22"/>
    <p:sldId id="309" r:id="rId23"/>
    <p:sldId id="256" r:id="rId24"/>
    <p:sldId id="296" r:id="rId25"/>
    <p:sldId id="297" r:id="rId26"/>
    <p:sldId id="298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7B549B-1BA2-4BB2-A711-2DDEEE775C92}" v="19" dt="2020-10-24T00:07:14.585"/>
  </p1510:revLst>
</p1510:revInfo>
</file>

<file path=ppt/tableStyles.xml><?xml version="1.0" encoding="utf-8"?>
<a:tblStyleLst xmlns:a="http://schemas.openxmlformats.org/drawingml/2006/main" def="{77E039A9-3D86-4715-BA21-3AA4BFCEA5ED}">
  <a:tblStyle styleId="{77E039A9-3D86-4715-BA21-3AA4BFCEA5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6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ODAGUIRI" userId="8302a736-4cd7-4614-823b-eab2467546f0" providerId="ADAL" clId="{0C7B549B-1BA2-4BB2-A711-2DDEEE775C92}"/>
    <pc:docChg chg="undo custSel addSld delSld modSld">
      <pc:chgData name="FABIO ODAGUIRI" userId="8302a736-4cd7-4614-823b-eab2467546f0" providerId="ADAL" clId="{0C7B549B-1BA2-4BB2-A711-2DDEEE775C92}" dt="2020-10-24T00:23:07.104" v="220" actId="47"/>
      <pc:docMkLst>
        <pc:docMk/>
      </pc:docMkLst>
      <pc:sldChg chg="addSp delSp modSp add del mod">
        <pc:chgData name="FABIO ODAGUIRI" userId="8302a736-4cd7-4614-823b-eab2467546f0" providerId="ADAL" clId="{0C7B549B-1BA2-4BB2-A711-2DDEEE775C92}" dt="2020-10-24T00:22:44.059" v="217" actId="6549"/>
        <pc:sldMkLst>
          <pc:docMk/>
          <pc:sldMk cId="0" sldId="262"/>
        </pc:sldMkLst>
        <pc:spChg chg="mod">
          <ac:chgData name="FABIO ODAGUIRI" userId="8302a736-4cd7-4614-823b-eab2467546f0" providerId="ADAL" clId="{0C7B549B-1BA2-4BB2-A711-2DDEEE775C92}" dt="2020-10-24T00:22:44.059" v="217" actId="6549"/>
          <ac:spMkLst>
            <pc:docMk/>
            <pc:sldMk cId="0" sldId="262"/>
            <ac:spMk id="99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17.510" v="209" actId="1076"/>
          <ac:spMkLst>
            <pc:docMk/>
            <pc:sldMk cId="0" sldId="262"/>
            <ac:spMk id="100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17.510" v="209" actId="1076"/>
          <ac:spMkLst>
            <pc:docMk/>
            <pc:sldMk cId="0" sldId="262"/>
            <ac:spMk id="109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17.510" v="209" actId="1076"/>
          <ac:spMkLst>
            <pc:docMk/>
            <pc:sldMk cId="0" sldId="262"/>
            <ac:spMk id="110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17.510" v="209" actId="1076"/>
          <ac:spMkLst>
            <pc:docMk/>
            <pc:sldMk cId="0" sldId="262"/>
            <ac:spMk id="111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25.100" v="210" actId="1076"/>
          <ac:spMkLst>
            <pc:docMk/>
            <pc:sldMk cId="0" sldId="262"/>
            <ac:spMk id="112" creationId="{00000000-0000-0000-0000-000000000000}"/>
          </ac:spMkLst>
        </pc:spChg>
        <pc:grpChg chg="mod">
          <ac:chgData name="FABIO ODAGUIRI" userId="8302a736-4cd7-4614-823b-eab2467546f0" providerId="ADAL" clId="{0C7B549B-1BA2-4BB2-A711-2DDEEE775C92}" dt="2020-10-24T00:22:17.510" v="209" actId="1076"/>
          <ac:grpSpMkLst>
            <pc:docMk/>
            <pc:sldMk cId="0" sldId="262"/>
            <ac:grpSpMk id="101" creationId="{00000000-0000-0000-0000-000000000000}"/>
          </ac:grpSpMkLst>
        </pc:grpChg>
        <pc:grpChg chg="mod">
          <ac:chgData name="FABIO ODAGUIRI" userId="8302a736-4cd7-4614-823b-eab2467546f0" providerId="ADAL" clId="{0C7B549B-1BA2-4BB2-A711-2DDEEE775C92}" dt="2020-10-24T00:22:17.510" v="209" actId="1076"/>
          <ac:grpSpMkLst>
            <pc:docMk/>
            <pc:sldMk cId="0" sldId="262"/>
            <ac:grpSpMk id="104" creationId="{00000000-0000-0000-0000-000000000000}"/>
          </ac:grpSpMkLst>
        </pc:grpChg>
        <pc:picChg chg="add del mod">
          <ac:chgData name="FABIO ODAGUIRI" userId="8302a736-4cd7-4614-823b-eab2467546f0" providerId="ADAL" clId="{0C7B549B-1BA2-4BB2-A711-2DDEEE775C92}" dt="2020-10-24T00:21:51.133" v="206" actId="22"/>
          <ac:picMkLst>
            <pc:docMk/>
            <pc:sldMk cId="0" sldId="262"/>
            <ac:picMk id="2" creationId="{D073C041-79B7-4AEA-B06E-0CECD06A4245}"/>
          </ac:picMkLst>
        </pc:picChg>
        <pc:picChg chg="add mod">
          <ac:chgData name="FABIO ODAGUIRI" userId="8302a736-4cd7-4614-823b-eab2467546f0" providerId="ADAL" clId="{0C7B549B-1BA2-4BB2-A711-2DDEEE775C92}" dt="2020-10-24T00:22:31.935" v="213" actId="1076"/>
          <ac:picMkLst>
            <pc:docMk/>
            <pc:sldMk cId="0" sldId="262"/>
            <ac:picMk id="3" creationId="{7A83BE1E-80F2-401E-BEDA-FA58861BC8CF}"/>
          </ac:picMkLst>
        </pc:picChg>
      </pc:sldChg>
      <pc:sldChg chg="modSp mod">
        <pc:chgData name="FABIO ODAGUIRI" userId="8302a736-4cd7-4614-823b-eab2467546f0" providerId="ADAL" clId="{0C7B549B-1BA2-4BB2-A711-2DDEEE775C92}" dt="2020-10-23T23:56:36.599" v="149" actId="20577"/>
        <pc:sldMkLst>
          <pc:docMk/>
          <pc:sldMk cId="1121446975" sldId="289"/>
        </pc:sldMkLst>
        <pc:spChg chg="mod">
          <ac:chgData name="FABIO ODAGUIRI" userId="8302a736-4cd7-4614-823b-eab2467546f0" providerId="ADAL" clId="{0C7B549B-1BA2-4BB2-A711-2DDEEE775C92}" dt="2020-10-23T23:56:36.599" v="149" actId="20577"/>
          <ac:spMkLst>
            <pc:docMk/>
            <pc:sldMk cId="1121446975" sldId="289"/>
            <ac:spMk id="80" creationId="{00000000-0000-0000-0000-000000000000}"/>
          </ac:spMkLst>
        </pc:spChg>
      </pc:sldChg>
      <pc:sldChg chg="delSp del mod">
        <pc:chgData name="FABIO ODAGUIRI" userId="8302a736-4cd7-4614-823b-eab2467546f0" providerId="ADAL" clId="{0C7B549B-1BA2-4BB2-A711-2DDEEE775C92}" dt="2020-10-24T00:23:07.104" v="220" actId="47"/>
        <pc:sldMkLst>
          <pc:docMk/>
          <pc:sldMk cId="71497792" sldId="308"/>
        </pc:sldMkLst>
        <pc:picChg chg="del">
          <ac:chgData name="FABIO ODAGUIRI" userId="8302a736-4cd7-4614-823b-eab2467546f0" providerId="ADAL" clId="{0C7B549B-1BA2-4BB2-A711-2DDEEE775C92}" dt="2020-10-24T00:21:33.916" v="198" actId="21"/>
          <ac:picMkLst>
            <pc:docMk/>
            <pc:sldMk cId="71497792" sldId="308"/>
            <ac:picMk id="3" creationId="{56560D41-52BA-4C21-BF45-0A9A3609DE0D}"/>
          </ac:picMkLst>
        </pc:picChg>
      </pc:sldChg>
      <pc:sldChg chg="addSp modSp mod modAnim">
        <pc:chgData name="FABIO ODAGUIRI" userId="8302a736-4cd7-4614-823b-eab2467546f0" providerId="ADAL" clId="{0C7B549B-1BA2-4BB2-A711-2DDEEE775C92}" dt="2020-10-23T23:50:01.159" v="108" actId="6549"/>
        <pc:sldMkLst>
          <pc:docMk/>
          <pc:sldMk cId="3651820855" sldId="310"/>
        </pc:sldMkLst>
        <pc:spChg chg="add mod">
          <ac:chgData name="FABIO ODAGUIRI" userId="8302a736-4cd7-4614-823b-eab2467546f0" providerId="ADAL" clId="{0C7B549B-1BA2-4BB2-A711-2DDEEE775C92}" dt="2020-10-23T23:42:15.058" v="24" actId="14100"/>
          <ac:spMkLst>
            <pc:docMk/>
            <pc:sldMk cId="3651820855" sldId="310"/>
            <ac:spMk id="3" creationId="{CF49E424-B5A5-4AE0-A674-712CC96F1BE5}"/>
          </ac:spMkLst>
        </pc:spChg>
        <pc:spChg chg="add mod">
          <ac:chgData name="FABIO ODAGUIRI" userId="8302a736-4cd7-4614-823b-eab2467546f0" providerId="ADAL" clId="{0C7B549B-1BA2-4BB2-A711-2DDEEE775C92}" dt="2020-10-23T23:43:47.768" v="35" actId="14100"/>
          <ac:spMkLst>
            <pc:docMk/>
            <pc:sldMk cId="3651820855" sldId="310"/>
            <ac:spMk id="24" creationId="{2707B977-2511-47D1-B2CE-41D8BFAFCF01}"/>
          </ac:spMkLst>
        </pc:spChg>
        <pc:spChg chg="add mod">
          <ac:chgData name="FABIO ODAGUIRI" userId="8302a736-4cd7-4614-823b-eab2467546f0" providerId="ADAL" clId="{0C7B549B-1BA2-4BB2-A711-2DDEEE775C92}" dt="2020-10-23T23:46:28.758" v="70" actId="1076"/>
          <ac:spMkLst>
            <pc:docMk/>
            <pc:sldMk cId="3651820855" sldId="310"/>
            <ac:spMk id="25" creationId="{4B478FC1-E201-4C2E-AB77-665B6BCFBB1A}"/>
          </ac:spMkLst>
        </pc:spChg>
        <pc:spChg chg="add mod">
          <ac:chgData name="FABIO ODAGUIRI" userId="8302a736-4cd7-4614-823b-eab2467546f0" providerId="ADAL" clId="{0C7B549B-1BA2-4BB2-A711-2DDEEE775C92}" dt="2020-10-23T23:47:28.192" v="74" actId="14100"/>
          <ac:spMkLst>
            <pc:docMk/>
            <pc:sldMk cId="3651820855" sldId="310"/>
            <ac:spMk id="27" creationId="{B70D0DA9-49EB-4B6B-BDFE-E231B7CDBB8D}"/>
          </ac:spMkLst>
        </pc:spChg>
        <pc:spChg chg="add mod">
          <ac:chgData name="FABIO ODAGUIRI" userId="8302a736-4cd7-4614-823b-eab2467546f0" providerId="ADAL" clId="{0C7B549B-1BA2-4BB2-A711-2DDEEE775C92}" dt="2020-10-23T23:49:01.045" v="105" actId="1076"/>
          <ac:spMkLst>
            <pc:docMk/>
            <pc:sldMk cId="3651820855" sldId="310"/>
            <ac:spMk id="28" creationId="{9EB38058-D352-40FF-BC2B-9C0F46792AB5}"/>
          </ac:spMkLst>
        </pc:spChg>
        <pc:graphicFrameChg chg="modGraphic">
          <ac:chgData name="FABIO ODAGUIRI" userId="8302a736-4cd7-4614-823b-eab2467546f0" providerId="ADAL" clId="{0C7B549B-1BA2-4BB2-A711-2DDEEE775C92}" dt="2020-10-23T23:50:01.159" v="108" actId="6549"/>
          <ac:graphicFrameMkLst>
            <pc:docMk/>
            <pc:sldMk cId="3651820855" sldId="310"/>
            <ac:graphicFrameMk id="4" creationId="{F346E8A7-328B-4F50-A4D6-BE9BDD4EE1C5}"/>
          </ac:graphicFrameMkLst>
        </pc:graphicFrameChg>
      </pc:sldChg>
      <pc:sldChg chg="addSp delSp modSp add mod">
        <pc:chgData name="FABIO ODAGUIRI" userId="8302a736-4cd7-4614-823b-eab2467546f0" providerId="ADAL" clId="{0C7B549B-1BA2-4BB2-A711-2DDEEE775C92}" dt="2020-10-24T00:02:47.085" v="178" actId="1076"/>
        <pc:sldMkLst>
          <pc:docMk/>
          <pc:sldMk cId="3081525426" sldId="312"/>
        </pc:sldMkLst>
        <pc:spChg chg="del">
          <ac:chgData name="FABIO ODAGUIRI" userId="8302a736-4cd7-4614-823b-eab2467546f0" providerId="ADAL" clId="{0C7B549B-1BA2-4BB2-A711-2DDEEE775C92}" dt="2020-10-23T23:59:05.038" v="159" actId="478"/>
          <ac:spMkLst>
            <pc:docMk/>
            <pc:sldMk cId="3081525426" sldId="312"/>
            <ac:spMk id="3" creationId="{D4B99DDB-ACC6-4162-AC7C-609A1D2B361D}"/>
          </ac:spMkLst>
        </pc:spChg>
        <pc:spChg chg="mod">
          <ac:chgData name="FABIO ODAGUIRI" userId="8302a736-4cd7-4614-823b-eab2467546f0" providerId="ADAL" clId="{0C7B549B-1BA2-4BB2-A711-2DDEEE775C92}" dt="2020-10-24T00:01:38.945" v="164" actId="1076"/>
          <ac:spMkLst>
            <pc:docMk/>
            <pc:sldMk cId="3081525426" sldId="312"/>
            <ac:spMk id="13" creationId="{400F9508-9CB1-495A-B0C4-A7FB98DBCCFB}"/>
          </ac:spMkLst>
        </pc:spChg>
        <pc:graphicFrameChg chg="add del mod">
          <ac:chgData name="FABIO ODAGUIRI" userId="8302a736-4cd7-4614-823b-eab2467546f0" providerId="ADAL" clId="{0C7B549B-1BA2-4BB2-A711-2DDEEE775C92}" dt="2020-10-23T23:59:11.441" v="161" actId="21"/>
          <ac:graphicFrameMkLst>
            <pc:docMk/>
            <pc:sldMk cId="3081525426" sldId="312"/>
            <ac:graphicFrameMk id="4" creationId="{AFF7030D-F7F9-4958-A2FD-073F19947004}"/>
          </ac:graphicFrameMkLst>
        </pc:graphicFrameChg>
        <pc:picChg chg="add del mod">
          <ac:chgData name="FABIO ODAGUIRI" userId="8302a736-4cd7-4614-823b-eab2467546f0" providerId="ADAL" clId="{0C7B549B-1BA2-4BB2-A711-2DDEEE775C92}" dt="2020-10-24T00:02:36.988" v="174" actId="478"/>
          <ac:picMkLst>
            <pc:docMk/>
            <pc:sldMk cId="3081525426" sldId="312"/>
            <ac:picMk id="2" creationId="{4BF1B131-7B3E-4129-988B-9E448589AF78}"/>
          </ac:picMkLst>
        </pc:picChg>
        <pc:picChg chg="add mod">
          <ac:chgData name="FABIO ODAGUIRI" userId="8302a736-4cd7-4614-823b-eab2467546f0" providerId="ADAL" clId="{0C7B549B-1BA2-4BB2-A711-2DDEEE775C92}" dt="2020-10-24T00:02:38.953" v="175" actId="1076"/>
          <ac:picMkLst>
            <pc:docMk/>
            <pc:sldMk cId="3081525426" sldId="312"/>
            <ac:picMk id="5" creationId="{4A4E8601-F8F2-4992-A2F8-9141BA36E6AD}"/>
          </ac:picMkLst>
        </pc:picChg>
        <pc:picChg chg="add del">
          <ac:chgData name="FABIO ODAGUIRI" userId="8302a736-4cd7-4614-823b-eab2467546f0" providerId="ADAL" clId="{0C7B549B-1BA2-4BB2-A711-2DDEEE775C92}" dt="2020-10-24T00:02:22.054" v="170" actId="478"/>
          <ac:picMkLst>
            <pc:docMk/>
            <pc:sldMk cId="3081525426" sldId="312"/>
            <ac:picMk id="6" creationId="{D0218243-941F-4B6F-BAEE-F0E1E44E3203}"/>
          </ac:picMkLst>
        </pc:picChg>
        <pc:picChg chg="add mod">
          <ac:chgData name="FABIO ODAGUIRI" userId="8302a736-4cd7-4614-823b-eab2467546f0" providerId="ADAL" clId="{0C7B549B-1BA2-4BB2-A711-2DDEEE775C92}" dt="2020-10-24T00:02:47.085" v="178" actId="1076"/>
          <ac:picMkLst>
            <pc:docMk/>
            <pc:sldMk cId="3081525426" sldId="312"/>
            <ac:picMk id="7" creationId="{B989344A-09CC-48E9-BEC2-082012CB54F2}"/>
          </ac:picMkLst>
        </pc:picChg>
      </pc:sldChg>
      <pc:sldChg chg="modSp add del mod">
        <pc:chgData name="FABIO ODAGUIRI" userId="8302a736-4cd7-4614-823b-eab2467546f0" providerId="ADAL" clId="{0C7B549B-1BA2-4BB2-A711-2DDEEE775C92}" dt="2020-10-24T00:07:09.430" v="188"/>
        <pc:sldMkLst>
          <pc:docMk/>
          <pc:sldMk cId="2207180297" sldId="313"/>
        </pc:sldMkLst>
        <pc:spChg chg="mod">
          <ac:chgData name="FABIO ODAGUIRI" userId="8302a736-4cd7-4614-823b-eab2467546f0" providerId="ADAL" clId="{0C7B549B-1BA2-4BB2-A711-2DDEEE775C92}" dt="2020-10-24T00:07:09.092" v="187" actId="207"/>
          <ac:spMkLst>
            <pc:docMk/>
            <pc:sldMk cId="2207180297" sldId="313"/>
            <ac:spMk id="98" creationId="{00000000-0000-0000-0000-000000000000}"/>
          </ac:spMkLst>
        </pc:spChg>
      </pc:sldChg>
      <pc:sldChg chg="modSp add mod">
        <pc:chgData name="FABIO ODAGUIRI" userId="8302a736-4cd7-4614-823b-eab2467546f0" providerId="ADAL" clId="{0C7B549B-1BA2-4BB2-A711-2DDEEE775C92}" dt="2020-10-24T00:22:49.988" v="219"/>
        <pc:sldMkLst>
          <pc:docMk/>
          <pc:sldMk cId="2654982653" sldId="313"/>
        </pc:sldMkLst>
        <pc:spChg chg="mod">
          <ac:chgData name="FABIO ODAGUIRI" userId="8302a736-4cd7-4614-823b-eab2467546f0" providerId="ADAL" clId="{0C7B549B-1BA2-4BB2-A711-2DDEEE775C92}" dt="2020-10-24T00:07:23.956" v="193" actId="207"/>
          <ac:spMkLst>
            <pc:docMk/>
            <pc:sldMk cId="2654982653" sldId="313"/>
            <ac:spMk id="98" creationId="{00000000-0000-0000-0000-000000000000}"/>
          </ac:spMkLst>
        </pc:spChg>
        <pc:spChg chg="mod">
          <ac:chgData name="FABIO ODAGUIRI" userId="8302a736-4cd7-4614-823b-eab2467546f0" providerId="ADAL" clId="{0C7B549B-1BA2-4BB2-A711-2DDEEE775C92}" dt="2020-10-24T00:22:49.988" v="219"/>
          <ac:spMkLst>
            <pc:docMk/>
            <pc:sldMk cId="2654982653" sldId="313"/>
            <ac:spMk id="99" creationId="{00000000-0000-0000-0000-000000000000}"/>
          </ac:spMkLst>
        </pc:spChg>
      </pc:sldChg>
    </pc:docChg>
  </pc:docChgLst>
</pc:chgInfo>
</file>

<file path=ppt/media/image1.jpeg>
</file>

<file path=ppt/media/image10.gif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165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760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96867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006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493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7092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17834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4292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993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3375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5431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34908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1348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4655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9870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2199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792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8624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2818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36284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167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slideshare.net/johnhaydon/the-three-essential-pillars-of-your-content-strategy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EB58521-0ACD-4CA7-A01D-C989B78DB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78" y="95180"/>
            <a:ext cx="2500323" cy="250032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820D554-8786-4CDF-96C6-89888AEC00B8}"/>
              </a:ext>
            </a:extLst>
          </p:cNvPr>
          <p:cNvSpPr txBox="1"/>
          <p:nvPr/>
        </p:nvSpPr>
        <p:spPr>
          <a:xfrm>
            <a:off x="2809300" y="703338"/>
            <a:ext cx="49906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4400">
                <a:solidFill>
                  <a:schemeClr val="bg1"/>
                </a:solidFill>
                <a:latin typeface="Inter-Regular"/>
              </a:rPr>
              <a:t>Equipe: VALCODE</a:t>
            </a:r>
            <a:endParaRPr lang="pt-BR" sz="4400">
              <a:solidFill>
                <a:schemeClr val="bg1"/>
              </a:solidFill>
              <a:latin typeface="Inter-Regular"/>
            </a:endParaRPr>
          </a:p>
        </p:txBody>
      </p:sp>
      <p:sp>
        <p:nvSpPr>
          <p:cNvPr id="4" name="Google Shape;57;p12">
            <a:extLst>
              <a:ext uri="{FF2B5EF4-FFF2-40B4-BE49-F238E27FC236}">
                <a16:creationId xmlns:a16="http://schemas.microsoft.com/office/drawing/2014/main" id="{2E5CAE67-E318-49C5-9878-EEB417857B7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58167" y="3150823"/>
            <a:ext cx="7380929" cy="15643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Aplicação: “ValScore”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96591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/>
          <p:nvPr/>
        </p:nvSpPr>
        <p:spPr>
          <a:xfrm>
            <a:off x="5076400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3" name="Google Shape;283;p32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32"/>
          <p:cNvSpPr txBox="1">
            <a:spLocks noGrp="1"/>
          </p:cNvSpPr>
          <p:nvPr>
            <p:ph type="body" idx="4294967295"/>
          </p:nvPr>
        </p:nvSpPr>
        <p:spPr>
          <a:xfrm>
            <a:off x="302068" y="278606"/>
            <a:ext cx="4648859" cy="57266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Proposta de Tela (2 níveis):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C0181A4-D539-450D-ACF5-9632D7161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528" y="966468"/>
            <a:ext cx="6456944" cy="3630983"/>
          </a:xfrm>
          <a:prstGeom prst="rect">
            <a:avLst/>
          </a:prstGeom>
        </p:spPr>
      </p:pic>
      <p:sp>
        <p:nvSpPr>
          <p:cNvPr id="11" name="Google Shape;62;p13">
            <a:extLst>
              <a:ext uri="{FF2B5EF4-FFF2-40B4-BE49-F238E27FC236}">
                <a16:creationId xmlns:a16="http://schemas.microsoft.com/office/drawing/2014/main" id="{7CC7E3E3-3779-4D66-99B8-4494DD1A3F24}"/>
              </a:ext>
            </a:extLst>
          </p:cNvPr>
          <p:cNvSpPr txBox="1">
            <a:spLocks/>
          </p:cNvSpPr>
          <p:nvPr/>
        </p:nvSpPr>
        <p:spPr>
          <a:xfrm>
            <a:off x="387794" y="1755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/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371F59C1-7D35-4046-A677-AC8132AAF602}"/>
              </a:ext>
            </a:extLst>
          </p:cNvPr>
          <p:cNvCxnSpPr/>
          <p:nvPr/>
        </p:nvCxnSpPr>
        <p:spPr>
          <a:xfrm flipV="1">
            <a:off x="512526" y="3723341"/>
            <a:ext cx="1298132" cy="174812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4598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SEGUNDA ENTREGA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(Nossos Avanços de desenvolvimento)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1446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Segunda Entrega: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1037875" y="1694136"/>
            <a:ext cx="7548964" cy="20206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4292E"/>
                </a:solidFill>
                <a:effectLst/>
                <a:latin typeface="-apple-system"/>
              </a:rPr>
              <a:t>VIEW: Login, cadastrar usuário, Dashboard;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4292E"/>
                </a:solidFill>
                <a:effectLst/>
                <a:latin typeface="-apple-system"/>
              </a:rPr>
              <a:t>CONTROLLER: Cálculo de Score </a:t>
            </a:r>
            <a:r>
              <a:rPr lang="pt-BR" sz="1800" b="0" i="0" dirty="0">
                <a:solidFill>
                  <a:schemeClr val="tx2">
                    <a:lumMod val="75000"/>
                  </a:schemeClr>
                </a:solidFill>
                <a:effectLst/>
                <a:latin typeface="-apple-system"/>
              </a:rPr>
              <a:t>(Apenas Análise de Dados nesta entrega);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4292E"/>
                </a:solidFill>
                <a:effectLst/>
                <a:latin typeface="-apple-system"/>
              </a:rPr>
              <a:t>MODEL: registra de interações/transações no banco de dados;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800" b="0" i="0" dirty="0">
                <a:solidFill>
                  <a:srgbClr val="24292E"/>
                </a:solidFill>
                <a:effectLst/>
                <a:latin typeface="-apple-system"/>
              </a:rPr>
              <a:t>BASE DE DADOS: Importação de Tabelas, DDL, DML;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pt-BR" sz="1800" b="0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28286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13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83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</p:spTree>
    <p:extLst>
      <p:ext uri="{BB962C8B-B14F-4D97-AF65-F5344CB8AC3E}">
        <p14:creationId xmlns:p14="http://schemas.microsoft.com/office/powerpoint/2010/main" val="941747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315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6016830B-393C-4354-8344-7BD9059CB9F9}"/>
              </a:ext>
            </a:extLst>
          </p:cNvPr>
          <p:cNvSpPr/>
          <p:nvPr/>
        </p:nvSpPr>
        <p:spPr>
          <a:xfrm>
            <a:off x="4738914" y="3171371"/>
            <a:ext cx="1139372" cy="631372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40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4B99DDB-ACC6-4162-AC7C-609A1D2B361D}"/>
              </a:ext>
            </a:extLst>
          </p:cNvPr>
          <p:cNvSpPr/>
          <p:nvPr/>
        </p:nvSpPr>
        <p:spPr>
          <a:xfrm>
            <a:off x="1335314" y="3744685"/>
            <a:ext cx="1625600" cy="631372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3995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40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4B99DDB-ACC6-4162-AC7C-609A1D2B361D}"/>
              </a:ext>
            </a:extLst>
          </p:cNvPr>
          <p:cNvSpPr/>
          <p:nvPr/>
        </p:nvSpPr>
        <p:spPr>
          <a:xfrm>
            <a:off x="3476171" y="3722914"/>
            <a:ext cx="907144" cy="631372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29328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40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4B99DDB-ACC6-4162-AC7C-609A1D2B361D}"/>
              </a:ext>
            </a:extLst>
          </p:cNvPr>
          <p:cNvSpPr/>
          <p:nvPr/>
        </p:nvSpPr>
        <p:spPr>
          <a:xfrm>
            <a:off x="4694890" y="3777910"/>
            <a:ext cx="907144" cy="631372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9980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BF1B131-7B3E-4129-988B-9E448589A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40" y="2557761"/>
            <a:ext cx="8480101" cy="2092642"/>
          </a:xfrm>
          <a:prstGeom prst="rect">
            <a:avLst/>
          </a:prstGeom>
        </p:spPr>
      </p:pic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787819" y="493097"/>
            <a:ext cx="7068300" cy="12856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Proposta:</a:t>
            </a:r>
            <a:b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</a:br>
            <a:r>
              <a:rPr lang="pt-BR" sz="3200">
                <a:solidFill>
                  <a:schemeClr val="bg1"/>
                </a:solidFill>
                <a:latin typeface="Inter-Regular"/>
                <a:sym typeface="Inter-Regular"/>
              </a:rPr>
              <a:t>CÁLCULO DO SCORE PRÉ-MACHINE LEARNING 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D4B99DDB-ACC6-4162-AC7C-609A1D2B361D}"/>
              </a:ext>
            </a:extLst>
          </p:cNvPr>
          <p:cNvSpPr/>
          <p:nvPr/>
        </p:nvSpPr>
        <p:spPr>
          <a:xfrm>
            <a:off x="5623804" y="3777910"/>
            <a:ext cx="1335796" cy="540090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21875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/>
          <p:nvPr/>
        </p:nvSpPr>
        <p:spPr>
          <a:xfrm>
            <a:off x="4435325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3" name="Google Shape;62;p13">
            <a:extLst>
              <a:ext uri="{FF2B5EF4-FFF2-40B4-BE49-F238E27FC236}">
                <a16:creationId xmlns:a16="http://schemas.microsoft.com/office/drawing/2014/main" id="{400F9508-9CB1-495A-B0C4-A7FB98DBCCFB}"/>
              </a:ext>
            </a:extLst>
          </p:cNvPr>
          <p:cNvSpPr txBox="1">
            <a:spLocks/>
          </p:cNvSpPr>
          <p:nvPr/>
        </p:nvSpPr>
        <p:spPr>
          <a:xfrm>
            <a:off x="240564" y="55473"/>
            <a:ext cx="7068300" cy="49057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accent1"/>
              </a:buClr>
              <a:buSzPts val="3200"/>
            </a:pPr>
            <a:r>
              <a:rPr lang="pt-BR" sz="3200" dirty="0">
                <a:solidFill>
                  <a:schemeClr val="bg1"/>
                </a:solidFill>
                <a:latin typeface="Inter-Regular"/>
                <a:sym typeface="Inter-Regular"/>
              </a:rPr>
              <a:t>Proposta PRÉ-MACHINE LEARNING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A4E8601-F8F2-4992-A2F8-9141BA36E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" y="615302"/>
            <a:ext cx="9144000" cy="198081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989344A-09CC-48E9-BEC2-082012CB5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9659" y="509549"/>
            <a:ext cx="4831332" cy="457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525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BRAINSTORMING (NOSSAS IDEIAS)</a:t>
            </a:r>
            <a:endParaRPr dirty="0"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>
                    <a:lumMod val="60000"/>
                    <a:lumOff val="40000"/>
                  </a:schemeClr>
                </a:solidFill>
              </a:rPr>
              <a:t>(</a:t>
            </a:r>
            <a:r>
              <a:rPr lang="pt-BR">
                <a:solidFill>
                  <a:schemeClr val="accent5">
                    <a:lumMod val="60000"/>
                    <a:lumOff val="40000"/>
                  </a:schemeClr>
                </a:solidFill>
              </a:rPr>
              <a:t>Nosso</a:t>
            </a:r>
            <a:r>
              <a:rPr lang="en">
                <a:solidFill>
                  <a:schemeClr val="accent5">
                    <a:lumMod val="60000"/>
                    <a:lumOff val="40000"/>
                  </a:schemeClr>
                </a:solidFill>
              </a:rPr>
              <a:t> Estudo e Processo de Criação)</a:t>
            </a:r>
            <a:endParaRPr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8" name="Google Shape;687;p38">
            <a:extLst>
              <a:ext uri="{FF2B5EF4-FFF2-40B4-BE49-F238E27FC236}">
                <a16:creationId xmlns:a16="http://schemas.microsoft.com/office/drawing/2014/main" id="{A351D245-D859-429F-8EB0-B74EC7470F31}"/>
              </a:ext>
            </a:extLst>
          </p:cNvPr>
          <p:cNvGrpSpPr/>
          <p:nvPr/>
        </p:nvGrpSpPr>
        <p:grpSpPr>
          <a:xfrm>
            <a:off x="5754435" y="2080295"/>
            <a:ext cx="460705" cy="491455"/>
            <a:chOff x="9901824" y="937343"/>
            <a:chExt cx="744273" cy="793950"/>
          </a:xfrm>
        </p:grpSpPr>
        <p:grpSp>
          <p:nvGrpSpPr>
            <p:cNvPr id="9" name="Google Shape;688;p38">
              <a:extLst>
                <a:ext uri="{FF2B5EF4-FFF2-40B4-BE49-F238E27FC236}">
                  <a16:creationId xmlns:a16="http://schemas.microsoft.com/office/drawing/2014/main" id="{03A965A4-9D5B-492A-AAD4-5A51F040EF72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6" name="Google Shape;689;p38">
                <a:extLst>
                  <a:ext uri="{FF2B5EF4-FFF2-40B4-BE49-F238E27FC236}">
                    <a16:creationId xmlns:a16="http://schemas.microsoft.com/office/drawing/2014/main" id="{E04CBE8B-8FCA-4C07-8E4C-384BCC3506E8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0;p38">
                <a:extLst>
                  <a:ext uri="{FF2B5EF4-FFF2-40B4-BE49-F238E27FC236}">
                    <a16:creationId xmlns:a16="http://schemas.microsoft.com/office/drawing/2014/main" id="{8C193EA3-4F1F-45BD-A4F9-617B5E3B22B3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1;p38">
                <a:extLst>
                  <a:ext uri="{FF2B5EF4-FFF2-40B4-BE49-F238E27FC236}">
                    <a16:creationId xmlns:a16="http://schemas.microsoft.com/office/drawing/2014/main" id="{74AD9907-D945-45B8-BE19-B717054461E7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2;p38">
                <a:extLst>
                  <a:ext uri="{FF2B5EF4-FFF2-40B4-BE49-F238E27FC236}">
                    <a16:creationId xmlns:a16="http://schemas.microsoft.com/office/drawing/2014/main" id="{879AD877-73E0-46C4-9D8F-609C7D0D099F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3;p38">
                <a:extLst>
                  <a:ext uri="{FF2B5EF4-FFF2-40B4-BE49-F238E27FC236}">
                    <a16:creationId xmlns:a16="http://schemas.microsoft.com/office/drawing/2014/main" id="{F6E43DDD-14D2-48DE-9D46-D408AD256A59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4;p38">
                <a:extLst>
                  <a:ext uri="{FF2B5EF4-FFF2-40B4-BE49-F238E27FC236}">
                    <a16:creationId xmlns:a16="http://schemas.microsoft.com/office/drawing/2014/main" id="{FD0D34E9-AA3D-4869-B8A8-0D1302A9087B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5;p38">
                <a:extLst>
                  <a:ext uri="{FF2B5EF4-FFF2-40B4-BE49-F238E27FC236}">
                    <a16:creationId xmlns:a16="http://schemas.microsoft.com/office/drawing/2014/main" id="{F664E68B-7415-43C8-82C9-DBC2D60A531C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696;p38">
                <a:extLst>
                  <a:ext uri="{FF2B5EF4-FFF2-40B4-BE49-F238E27FC236}">
                    <a16:creationId xmlns:a16="http://schemas.microsoft.com/office/drawing/2014/main" id="{6D8034A7-1202-4948-908B-23F4C8AECA0D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697;p38">
                <a:extLst>
                  <a:ext uri="{FF2B5EF4-FFF2-40B4-BE49-F238E27FC236}">
                    <a16:creationId xmlns:a16="http://schemas.microsoft.com/office/drawing/2014/main" id="{E8B7ECCA-80CB-4C38-BC4B-0E769DB8A4EC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698;p38">
                <a:extLst>
                  <a:ext uri="{FF2B5EF4-FFF2-40B4-BE49-F238E27FC236}">
                    <a16:creationId xmlns:a16="http://schemas.microsoft.com/office/drawing/2014/main" id="{0D23AF92-235F-460F-92B1-A71B7853E98C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" name="Google Shape;699;p38">
              <a:extLst>
                <a:ext uri="{FF2B5EF4-FFF2-40B4-BE49-F238E27FC236}">
                  <a16:creationId xmlns:a16="http://schemas.microsoft.com/office/drawing/2014/main" id="{5E1590AE-CEC8-40E3-B3ED-E3F8A96A86EE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0;p38">
              <a:extLst>
                <a:ext uri="{FF2B5EF4-FFF2-40B4-BE49-F238E27FC236}">
                  <a16:creationId xmlns:a16="http://schemas.microsoft.com/office/drawing/2014/main" id="{ED714150-3BEF-4040-89E6-6816C9802076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1;p38">
              <a:extLst>
                <a:ext uri="{FF2B5EF4-FFF2-40B4-BE49-F238E27FC236}">
                  <a16:creationId xmlns:a16="http://schemas.microsoft.com/office/drawing/2014/main" id="{4069A4A6-6D35-4890-832C-0E3BA3E878E4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702;p38">
              <a:extLst>
                <a:ext uri="{FF2B5EF4-FFF2-40B4-BE49-F238E27FC236}">
                  <a16:creationId xmlns:a16="http://schemas.microsoft.com/office/drawing/2014/main" id="{0829302F-DCE4-4C29-874D-11EB0013408C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703;p38">
              <a:extLst>
                <a:ext uri="{FF2B5EF4-FFF2-40B4-BE49-F238E27FC236}">
                  <a16:creationId xmlns:a16="http://schemas.microsoft.com/office/drawing/2014/main" id="{D3C73A90-C830-4806-8014-D55256284E67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704;p38">
              <a:extLst>
                <a:ext uri="{FF2B5EF4-FFF2-40B4-BE49-F238E27FC236}">
                  <a16:creationId xmlns:a16="http://schemas.microsoft.com/office/drawing/2014/main" id="{8CE5606F-6100-4F2C-983E-C49357A28246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ctrTitle" idx="4294967295"/>
          </p:nvPr>
        </p:nvSpPr>
        <p:spPr>
          <a:xfrm>
            <a:off x="1037875" y="946275"/>
            <a:ext cx="4671600" cy="190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>
                <a:solidFill>
                  <a:schemeClr val="lt1"/>
                </a:solidFill>
              </a:rPr>
              <a:t>Simulação</a:t>
            </a:r>
            <a:endParaRPr sz="6800" dirty="0">
              <a:solidFill>
                <a:schemeClr val="lt1"/>
              </a:solidFill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4294967295"/>
          </p:nvPr>
        </p:nvSpPr>
        <p:spPr>
          <a:xfrm>
            <a:off x="1037875" y="2831025"/>
            <a:ext cx="4671600" cy="136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accent1"/>
                </a:solidFill>
              </a:rPr>
              <a:t>Importação das tabelas;</a:t>
            </a:r>
          </a:p>
          <a:p>
            <a:pPr marL="342900" indent="-342900">
              <a:buFontTx/>
              <a:buChar char="-"/>
            </a:pPr>
            <a:r>
              <a:rPr lang="en" dirty="0">
                <a:solidFill>
                  <a:schemeClr val="accent1"/>
                </a:solidFill>
              </a:rPr>
              <a:t>Primeira Front-End;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accent1"/>
                </a:solidFill>
              </a:rPr>
              <a:t>API de registro de transações;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 dirty="0">
              <a:solidFill>
                <a:schemeClr val="accent1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2133473" y="1688769"/>
            <a:ext cx="184373" cy="20229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101" name="Google Shape;101;p18"/>
          <p:cNvGrpSpPr/>
          <p:nvPr/>
        </p:nvGrpSpPr>
        <p:grpSpPr>
          <a:xfrm>
            <a:off x="1731613" y="325581"/>
            <a:ext cx="789915" cy="907935"/>
            <a:chOff x="6654650" y="3665275"/>
            <a:chExt cx="409100" cy="409125"/>
          </a:xfrm>
        </p:grpSpPr>
        <p:sp>
          <p:nvSpPr>
            <p:cNvPr id="102" name="Google Shape;10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104" name="Google Shape;104;p18"/>
          <p:cNvGrpSpPr/>
          <p:nvPr/>
        </p:nvGrpSpPr>
        <p:grpSpPr>
          <a:xfrm rot="1056976">
            <a:off x="356291" y="1186430"/>
            <a:ext cx="521876" cy="599760"/>
            <a:chOff x="570875" y="4322250"/>
            <a:chExt cx="443300" cy="443325"/>
          </a:xfrm>
        </p:grpSpPr>
        <p:sp>
          <p:nvSpPr>
            <p:cNvPr id="105" name="Google Shape;10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109" name="Google Shape;109;p18"/>
          <p:cNvSpPr/>
          <p:nvPr/>
        </p:nvSpPr>
        <p:spPr>
          <a:xfrm rot="2466773">
            <a:off x="472832" y="181340"/>
            <a:ext cx="256164" cy="28106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 rot="-1609367">
            <a:off x="1187186" y="517633"/>
            <a:ext cx="184349" cy="20226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926420">
            <a:off x="3150340" y="744155"/>
            <a:ext cx="158650" cy="13182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 rot="-1609361">
            <a:off x="1345062" y="1254237"/>
            <a:ext cx="124382" cy="13647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7A83BE1E-80F2-401E-BEDA-FA58861BC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950" y="0"/>
            <a:ext cx="10765813" cy="640854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ctrTitle" idx="4294967295"/>
          </p:nvPr>
        </p:nvSpPr>
        <p:spPr>
          <a:xfrm>
            <a:off x="1037875" y="946275"/>
            <a:ext cx="4671600" cy="190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>
                <a:solidFill>
                  <a:schemeClr val="accent1">
                    <a:lumMod val="75000"/>
                  </a:schemeClr>
                </a:solidFill>
              </a:rPr>
              <a:t>Simulação</a:t>
            </a:r>
            <a:endParaRPr sz="6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4294967295"/>
          </p:nvPr>
        </p:nvSpPr>
        <p:spPr>
          <a:xfrm>
            <a:off x="1037875" y="2831025"/>
            <a:ext cx="4671600" cy="136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>
              <a:buFontTx/>
              <a:buChar char="-"/>
            </a:pPr>
            <a:r>
              <a:rPr lang="en" dirty="0">
                <a:solidFill>
                  <a:schemeClr val="accent1">
                    <a:lumMod val="75000"/>
                  </a:schemeClr>
                </a:solidFill>
              </a:rPr>
              <a:t>Importação das tabelas;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b="1" u="sng" dirty="0">
                <a:solidFill>
                  <a:schemeClr val="accent2">
                    <a:lumMod val="75000"/>
                  </a:schemeClr>
                </a:solidFill>
              </a:rPr>
              <a:t>Primeira Front-End;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>
                <a:solidFill>
                  <a:schemeClr val="accent1">
                    <a:lumMod val="75000"/>
                  </a:schemeClr>
                </a:solidFill>
              </a:rPr>
              <a:t>API de registro de transações</a:t>
            </a:r>
            <a:r>
              <a:rPr lang="en" dirty="0">
                <a:solidFill>
                  <a:schemeClr val="accent1"/>
                </a:solidFill>
              </a:rPr>
              <a:t>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 dirty="0">
              <a:solidFill>
                <a:schemeClr val="accent1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7377418" y="3486944"/>
            <a:ext cx="323741" cy="30911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101" name="Google Shape;101;p18"/>
          <p:cNvGrpSpPr/>
          <p:nvPr/>
        </p:nvGrpSpPr>
        <p:grpSpPr>
          <a:xfrm>
            <a:off x="6975558" y="1751133"/>
            <a:ext cx="1387013" cy="1387384"/>
            <a:chOff x="6654650" y="3665275"/>
            <a:chExt cx="409100" cy="409125"/>
          </a:xfrm>
        </p:grpSpPr>
        <p:sp>
          <p:nvSpPr>
            <p:cNvPr id="102" name="Google Shape;10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104" name="Google Shape;104;p18"/>
          <p:cNvGrpSpPr/>
          <p:nvPr/>
        </p:nvGrpSpPr>
        <p:grpSpPr>
          <a:xfrm rot="1056976">
            <a:off x="5638910" y="2841838"/>
            <a:ext cx="916363" cy="916472"/>
            <a:chOff x="570875" y="4322250"/>
            <a:chExt cx="443300" cy="443325"/>
          </a:xfrm>
        </p:grpSpPr>
        <p:sp>
          <p:nvSpPr>
            <p:cNvPr id="105" name="Google Shape;10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109" name="Google Shape;109;p18"/>
          <p:cNvSpPr/>
          <p:nvPr/>
        </p:nvSpPr>
        <p:spPr>
          <a:xfrm rot="2466773">
            <a:off x="5741699" y="2019882"/>
            <a:ext cx="449798" cy="42948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 rot="-1609367">
            <a:off x="6399536" y="2290128"/>
            <a:ext cx="323700" cy="3090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926420">
            <a:off x="8362263" y="2534988"/>
            <a:ext cx="242429" cy="2314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 rot="-1609361">
            <a:off x="7353476" y="984336"/>
            <a:ext cx="218402" cy="20853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21</a:t>
            </a:fld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982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ctrTitle" idx="4294967295"/>
          </p:nvPr>
        </p:nvSpPr>
        <p:spPr>
          <a:xfrm>
            <a:off x="1037875" y="946275"/>
            <a:ext cx="4671600" cy="190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>
                <a:solidFill>
                  <a:schemeClr val="lt1"/>
                </a:solidFill>
              </a:rPr>
              <a:t>Simulação</a:t>
            </a:r>
            <a:endParaRPr sz="6800">
              <a:solidFill>
                <a:schemeClr val="lt1"/>
              </a:solidFill>
            </a:endParaRPr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4294967295"/>
          </p:nvPr>
        </p:nvSpPr>
        <p:spPr>
          <a:xfrm>
            <a:off x="1037875" y="2831025"/>
            <a:ext cx="4671600" cy="136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>
                <a:solidFill>
                  <a:schemeClr val="accent1"/>
                </a:solidFill>
              </a:rPr>
              <a:t>Primeira Front-End;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>
                <a:solidFill>
                  <a:schemeClr val="accent1"/>
                </a:solidFill>
              </a:rPr>
              <a:t>Importação das tabelas;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>
                <a:solidFill>
                  <a:schemeClr val="accent1"/>
                </a:solidFill>
              </a:rPr>
              <a:t>API de registro de transações;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7377418" y="3486944"/>
            <a:ext cx="323741" cy="30911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101" name="Google Shape;101;p18"/>
          <p:cNvGrpSpPr/>
          <p:nvPr/>
        </p:nvGrpSpPr>
        <p:grpSpPr>
          <a:xfrm>
            <a:off x="6975558" y="1751133"/>
            <a:ext cx="1387013" cy="1387384"/>
            <a:chOff x="6654650" y="3665275"/>
            <a:chExt cx="409100" cy="409125"/>
          </a:xfrm>
        </p:grpSpPr>
        <p:sp>
          <p:nvSpPr>
            <p:cNvPr id="102" name="Google Shape;10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grpSp>
        <p:nvGrpSpPr>
          <p:cNvPr id="104" name="Google Shape;104;p18"/>
          <p:cNvGrpSpPr/>
          <p:nvPr/>
        </p:nvGrpSpPr>
        <p:grpSpPr>
          <a:xfrm rot="1056976">
            <a:off x="5638910" y="2841838"/>
            <a:ext cx="916363" cy="916472"/>
            <a:chOff x="570875" y="4322250"/>
            <a:chExt cx="443300" cy="443325"/>
          </a:xfrm>
        </p:grpSpPr>
        <p:sp>
          <p:nvSpPr>
            <p:cNvPr id="105" name="Google Shape;10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5"/>
                </a:solidFill>
              </a:endParaRPr>
            </a:p>
          </p:txBody>
        </p:sp>
      </p:grpSp>
      <p:sp>
        <p:nvSpPr>
          <p:cNvPr id="109" name="Google Shape;109;p18"/>
          <p:cNvSpPr/>
          <p:nvPr/>
        </p:nvSpPr>
        <p:spPr>
          <a:xfrm rot="2466773">
            <a:off x="5741699" y="2019882"/>
            <a:ext cx="449798" cy="42948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 rot="-1609367">
            <a:off x="6399536" y="2290128"/>
            <a:ext cx="323700" cy="3090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 rot="2926420">
            <a:off x="8362263" y="2534988"/>
            <a:ext cx="242429" cy="23147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 rot="-1609361">
            <a:off x="7353476" y="984336"/>
            <a:ext cx="218402" cy="20853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22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3" name="Record_2020_10_17_17_29_10_99">
            <a:hlinkClick r:id="" action="ppaction://media"/>
            <a:extLst>
              <a:ext uri="{FF2B5EF4-FFF2-40B4-BE49-F238E27FC236}">
                <a16:creationId xmlns:a16="http://schemas.microsoft.com/office/drawing/2014/main" id="{0A0DC42C-F7F6-4A2A-90BB-B6918B152C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3588" y="0"/>
            <a:ext cx="10572091" cy="516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155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14;p35">
            <a:extLst>
              <a:ext uri="{FF2B5EF4-FFF2-40B4-BE49-F238E27FC236}">
                <a16:creationId xmlns:a16="http://schemas.microsoft.com/office/drawing/2014/main" id="{2AC65691-0F09-4282-A251-09D1EB1E1439}"/>
              </a:ext>
            </a:extLst>
          </p:cNvPr>
          <p:cNvSpPr txBox="1">
            <a:spLocks/>
          </p:cNvSpPr>
          <p:nvPr/>
        </p:nvSpPr>
        <p:spPr>
          <a:xfrm>
            <a:off x="4590638" y="-180107"/>
            <a:ext cx="3174058" cy="996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-Regular"/>
              <a:buNone/>
              <a:defRPr sz="6800" b="0" i="0" u="none" strike="noStrike" cap="none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pt-BR" sz="4400" dirty="0" err="1"/>
              <a:t>Credits</a:t>
            </a:r>
            <a:endParaRPr lang="pt-BR" sz="4400" dirty="0"/>
          </a:p>
        </p:txBody>
      </p:sp>
      <p:sp>
        <p:nvSpPr>
          <p:cNvPr id="5" name="Google Shape;315;p35">
            <a:extLst>
              <a:ext uri="{FF2B5EF4-FFF2-40B4-BE49-F238E27FC236}">
                <a16:creationId xmlns:a16="http://schemas.microsoft.com/office/drawing/2014/main" id="{F989EBA9-8CE4-4FF7-B8F9-051693BA1C5D}"/>
              </a:ext>
            </a:extLst>
          </p:cNvPr>
          <p:cNvSpPr txBox="1">
            <a:spLocks/>
          </p:cNvSpPr>
          <p:nvPr/>
        </p:nvSpPr>
        <p:spPr>
          <a:xfrm>
            <a:off x="2983111" y="740249"/>
            <a:ext cx="6629346" cy="355380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pt-BR" sz="2800" dirty="0" err="1">
                <a:solidFill>
                  <a:schemeClr val="bg1"/>
                </a:solidFill>
              </a:rPr>
              <a:t>Special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thanks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to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the</a:t>
            </a:r>
            <a:r>
              <a:rPr lang="pt-BR" sz="2800" dirty="0">
                <a:solidFill>
                  <a:schemeClr val="bg1"/>
                </a:solidFill>
              </a:rPr>
              <a:t> staff: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Caroline Paz de Sousa (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-front,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Graceful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);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Daniel Delgado (S.M.,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dev-back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dba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Jessica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Isri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 (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dev-back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Know-all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>
                <a:solidFill>
                  <a:schemeClr val="bg1"/>
                </a:solidFill>
                <a:latin typeface="-apple-system"/>
              </a:rPr>
              <a:t>Nathan 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Augusto (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-front, Cool Guy)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bg1"/>
                </a:solidFill>
                <a:latin typeface="-apple-system"/>
              </a:rPr>
              <a:t>Wilson Amore V. Filho (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dev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-front,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Rain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-apple-system"/>
              </a:rPr>
              <a:t>Maker</a:t>
            </a:r>
            <a:r>
              <a:rPr lang="pt-BR" sz="2400" dirty="0">
                <a:solidFill>
                  <a:schemeClr val="bg1"/>
                </a:solidFill>
                <a:latin typeface="-apple-system"/>
              </a:rPr>
              <a:t>)</a:t>
            </a:r>
          </a:p>
        </p:txBody>
      </p:sp>
      <p:sp>
        <p:nvSpPr>
          <p:cNvPr id="6" name="Google Shape;316;p35">
            <a:extLst>
              <a:ext uri="{FF2B5EF4-FFF2-40B4-BE49-F238E27FC236}">
                <a16:creationId xmlns:a16="http://schemas.microsoft.com/office/drawing/2014/main" id="{CD9182A6-439A-48F9-A87B-F04BB6408CDE}"/>
              </a:ext>
            </a:extLst>
          </p:cNvPr>
          <p:cNvSpPr txBox="1">
            <a:spLocks/>
          </p:cNvSpPr>
          <p:nvPr/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mtClean="0"/>
              <a:pPr algn="r"/>
              <a:t>23</a:t>
            </a:fld>
            <a:endParaRPr lang="en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4BAB0CB-1ED6-4A3C-8215-3CD7BBB12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5162" y="150617"/>
            <a:ext cx="665832" cy="665832"/>
          </a:xfrm>
          <a:prstGeom prst="rect">
            <a:avLst/>
          </a:prstGeom>
        </p:spPr>
      </p:pic>
      <p:sp>
        <p:nvSpPr>
          <p:cNvPr id="7" name="Google Shape;307;p34">
            <a:extLst>
              <a:ext uri="{FF2B5EF4-FFF2-40B4-BE49-F238E27FC236}">
                <a16:creationId xmlns:a16="http://schemas.microsoft.com/office/drawing/2014/main" id="{EEDAC207-43B7-4F59-AB44-71D13CE67A64}"/>
              </a:ext>
            </a:extLst>
          </p:cNvPr>
          <p:cNvSpPr txBox="1">
            <a:spLocks/>
          </p:cNvSpPr>
          <p:nvPr/>
        </p:nvSpPr>
        <p:spPr>
          <a:xfrm>
            <a:off x="198120" y="318171"/>
            <a:ext cx="3108960" cy="69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pt-BR" sz="6800" dirty="0" err="1"/>
              <a:t>Thanks</a:t>
            </a:r>
            <a:r>
              <a:rPr lang="pt-BR" sz="6800" dirty="0"/>
              <a:t>!</a:t>
            </a:r>
          </a:p>
        </p:txBody>
      </p:sp>
      <p:sp>
        <p:nvSpPr>
          <p:cNvPr id="8" name="Google Shape;308;p34">
            <a:extLst>
              <a:ext uri="{FF2B5EF4-FFF2-40B4-BE49-F238E27FC236}">
                <a16:creationId xmlns:a16="http://schemas.microsoft.com/office/drawing/2014/main" id="{AB748EED-6468-4C93-9A8A-39E9A1C0B85E}"/>
              </a:ext>
            </a:extLst>
          </p:cNvPr>
          <p:cNvSpPr txBox="1">
            <a:spLocks/>
          </p:cNvSpPr>
          <p:nvPr/>
        </p:nvSpPr>
        <p:spPr>
          <a:xfrm>
            <a:off x="198120" y="3353154"/>
            <a:ext cx="5889600" cy="21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 b="0" i="0" u="none" strike="noStrike" cap="none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indent="0">
              <a:buFont typeface="Inter-Regular"/>
              <a:buNone/>
            </a:pPr>
            <a:r>
              <a:rPr lang="en-US" sz="3600" dirty="0">
                <a:solidFill>
                  <a:srgbClr val="FFFF00"/>
                </a:solidFill>
              </a:rPr>
              <a:t>Any questions?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FFFF00"/>
                </a:solidFill>
              </a:rPr>
              <a:t>You can find us at</a:t>
            </a:r>
          </a:p>
          <a:p>
            <a:r>
              <a:rPr lang="en-US" dirty="0">
                <a:solidFill>
                  <a:srgbClr val="FFFF00"/>
                </a:solidFill>
              </a:rPr>
              <a:t>https://github.com/aerosdan/Valcode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FCCA90CC-9DA8-4877-8FF9-59D1D9D9B349}"/>
              </a:ext>
            </a:extLst>
          </p:cNvPr>
          <p:cNvGrpSpPr/>
          <p:nvPr/>
        </p:nvGrpSpPr>
        <p:grpSpPr>
          <a:xfrm>
            <a:off x="8515331" y="204672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106E4AB9-036D-4DB5-BED3-7A3538FB9CE0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6C45542F-8A7A-463B-81D9-837DEA9754F5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844A718F-135F-4AA1-B6E5-9AB854844A75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31E3D95F-D174-4437-B225-2E8874D19AB8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7CA658BC-CD95-40FF-96DA-B38AE4C26C4D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E8743845-5052-4C18-88D1-24CCE310AB77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E2D04023-F4F6-4904-96E3-ED3D55A41CB8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00A0D461-E0D8-48AD-B223-3864D35033C1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B898D1CA-A1E8-4522-A4FF-87A09828F3A5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495604C9-787B-497A-981F-D1C29FEC3306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919C65A2-CDB3-42C0-BD83-1BA4FE528D4D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1ACCBDBF-7637-4102-90EE-2A5665502898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B2AAD676-A0B5-425C-987B-A37D9402425C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FFC9A4B7-970D-4EA1-9E70-EF3DFEDAC054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6465B3A3-269C-4E1E-B087-8B87A1CF6CBA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9F044ACC-16CC-4BF1-B050-C5122711CFB9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37B81F55-89B4-4FC2-A769-759ECA859D06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CDDA5442-A188-4B9C-96FC-943F30F797E6}"/>
              </a:ext>
            </a:extLst>
          </p:cNvPr>
          <p:cNvGraphicFramePr>
            <a:graphicFrameLocks noGrp="1"/>
          </p:cNvGraphicFramePr>
          <p:nvPr/>
        </p:nvGraphicFramePr>
        <p:xfrm>
          <a:off x="264042" y="696127"/>
          <a:ext cx="8612842" cy="4294924"/>
        </p:xfrm>
        <a:graphic>
          <a:graphicData uri="http://schemas.openxmlformats.org/drawingml/2006/table">
            <a:tbl>
              <a:tblPr>
                <a:tableStyleId>{77E039A9-3D86-4715-BA21-3AA4BFCEA5ED}</a:tableStyleId>
              </a:tblPr>
              <a:tblGrid>
                <a:gridCol w="1544018">
                  <a:extLst>
                    <a:ext uri="{9D8B030D-6E8A-4147-A177-3AD203B41FA5}">
                      <a16:colId xmlns:a16="http://schemas.microsoft.com/office/drawing/2014/main" val="2956710435"/>
                    </a:ext>
                  </a:extLst>
                </a:gridCol>
                <a:gridCol w="2054599">
                  <a:extLst>
                    <a:ext uri="{9D8B030D-6E8A-4147-A177-3AD203B41FA5}">
                      <a16:colId xmlns:a16="http://schemas.microsoft.com/office/drawing/2014/main" val="327669762"/>
                    </a:ext>
                  </a:extLst>
                </a:gridCol>
                <a:gridCol w="5014225">
                  <a:extLst>
                    <a:ext uri="{9D8B030D-6E8A-4147-A177-3AD203B41FA5}">
                      <a16:colId xmlns:a16="http://schemas.microsoft.com/office/drawing/2014/main" val="162887172"/>
                    </a:ext>
                  </a:extLst>
                </a:gridCol>
              </a:tblGrid>
              <a:tr h="49332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CARACTERÍSTICAS DOS DADOS x </a:t>
                      </a:r>
                      <a:r>
                        <a:rPr lang="pt-BR" sz="1100" u="none" strike="noStrike" err="1">
                          <a:effectLst/>
                        </a:rPr>
                        <a:t>DATASET</a:t>
                      </a:r>
                      <a:r>
                        <a:rPr lang="pt-BR" sz="1100" u="none" strike="noStrike">
                          <a:effectLst/>
                        </a:rPr>
                        <a:t> x DADOS PÚBLICOS x INSERÇÃO INDIVIDUAL</a:t>
                      </a: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  <a:t>NOSSAS IDEIAS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pt-BR" sz="1800" b="0" i="0" u="none" strike="noStrike" cap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MONETIZAÇÃO</a:t>
                      </a:r>
                    </a:p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pt-BR" sz="1800" b="0" i="0" u="none" strike="noStrike" cap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R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pt-BR" sz="1800" b="0" i="0" u="none" strike="noStrike" cap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3783" marR="3783" marT="3783" marB="0" anchor="b"/>
                </a:tc>
                <a:extLst>
                  <a:ext uri="{0D108BD9-81ED-4DB2-BD59-A6C34878D82A}">
                    <a16:rowId xmlns:a16="http://schemas.microsoft.com/office/drawing/2014/main" val="2387886259"/>
                  </a:ext>
                </a:extLst>
              </a:tr>
              <a:tr h="731292"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sngStrike">
                          <a:effectLst/>
                        </a:rPr>
                        <a:t>Geolocalização </a:t>
                      </a:r>
                      <a:endParaRPr lang="pt-BR" sz="1100" b="0" i="0" u="none" strike="sng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  <a:t>ITINERÁRIO DO CONSUMO</a:t>
                      </a:r>
                      <a:endParaRPr lang="pt-BR" sz="14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800" i="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Geomarketing</a:t>
                      </a:r>
                      <a:r>
                        <a:rPr lang="pt-BR" sz="180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: Onde devo instalar meu negócio?</a:t>
                      </a:r>
                      <a:br>
                        <a:rPr lang="pt-BR" sz="180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Onde estou gastando?</a:t>
                      </a:r>
                      <a:endParaRPr lang="pt-BR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b"/>
                </a:tc>
                <a:extLst>
                  <a:ext uri="{0D108BD9-81ED-4DB2-BD59-A6C34878D82A}">
                    <a16:rowId xmlns:a16="http://schemas.microsoft.com/office/drawing/2014/main" val="4120882687"/>
                  </a:ext>
                </a:extLst>
              </a:tr>
              <a:tr h="2554009"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Score de Crédito</a:t>
                      </a:r>
                      <a:br>
                        <a:rPr lang="pt-BR" sz="1100" u="none" strike="noStrike">
                          <a:effectLst/>
                        </a:rPr>
                      </a:br>
                      <a:r>
                        <a:rPr lang="pt-BR" sz="1100" u="none" strike="noStrike">
                          <a:effectLst/>
                        </a:rPr>
                        <a:t>Investigação de CPF</a:t>
                      </a:r>
                      <a:br>
                        <a:rPr lang="pt-BR" sz="1100" u="none" strike="noStrike">
                          <a:effectLst/>
                        </a:rPr>
                      </a:br>
                      <a:r>
                        <a:rPr lang="pt-BR" sz="1100" u="none" strike="noStrike">
                          <a:effectLst/>
                        </a:rPr>
                        <a:t>Fraude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  <a:t>NOVA CLASSIFICAÇÃO DO BOM PAGADOR</a:t>
                      </a:r>
                      <a:b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400" u="none" strike="noStrike">
                          <a:effectLst/>
                          <a:highlight>
                            <a:srgbClr val="FFFF00"/>
                          </a:highlight>
                        </a:rPr>
                        <a:t>(7 faixas):</a:t>
                      </a:r>
                      <a:endParaRPr lang="pt-BR" sz="14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 “bom pagador”</a:t>
                      </a:r>
                    </a:p>
                    <a:p>
                      <a:pPr algn="l" fontAlgn="b"/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i) sem negativações c/c consumo e renda altas;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ii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de grandes débitos com pequenas moras;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iii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por faixas de valores;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iv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com renda comprometida;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v) em má fase mas não perdeu sua fonte de renda;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vi) </a:t>
                      </a: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desbancarizados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;</a:t>
                      </a:r>
                      <a:b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80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vii</a:t>
                      </a:r>
                      <a:r>
                        <a:rPr lang="pt-BR" sz="180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mal pagador c/c fonte de renda insuficiente;</a:t>
                      </a:r>
                      <a:endParaRPr lang="pt-BR" sz="1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783" marR="3783" marT="3783" marB="0" anchor="b"/>
                </a:tc>
                <a:extLst>
                  <a:ext uri="{0D108BD9-81ED-4DB2-BD59-A6C34878D82A}">
                    <a16:rowId xmlns:a16="http://schemas.microsoft.com/office/drawing/2014/main" val="2727947807"/>
                  </a:ext>
                </a:extLst>
              </a:tr>
            </a:tbl>
          </a:graphicData>
        </a:graphic>
      </p:graphicFrame>
      <p:sp>
        <p:nvSpPr>
          <p:cNvPr id="4" name="Google Shape;62;p13">
            <a:extLst>
              <a:ext uri="{FF2B5EF4-FFF2-40B4-BE49-F238E27FC236}">
                <a16:creationId xmlns:a16="http://schemas.microsoft.com/office/drawing/2014/main" id="{84C4A2C7-FC89-4183-ADBE-E0B7D74F56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39423" y="74348"/>
            <a:ext cx="2978875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E… MONETIZAR: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683981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78CB7B27-8D0E-4DA7-A356-ADA0FA375FD6}"/>
              </a:ext>
            </a:extLst>
          </p:cNvPr>
          <p:cNvGrpSpPr/>
          <p:nvPr/>
        </p:nvGrpSpPr>
        <p:grpSpPr>
          <a:xfrm>
            <a:off x="8508652" y="152449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5638B7AD-647E-481D-9E0B-CCC1CDFFCCBF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F5E83B59-5086-45D7-9147-EA6186E77EBD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E0A12964-E0E0-4752-AA32-CB77211AF83B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1D1D4485-D6C5-4010-B697-77189A132472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1126E3B3-D114-4FB5-8051-83FEADCB60D9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4C51620F-5B67-4D16-825B-3FDD533B1743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77892D64-19E1-4219-87B6-F338544DE36F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7E7BBFCD-27D9-4006-8FE6-80217A8364AA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924D62CE-E006-469C-A303-4C198BCCCBE1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B8B00983-8003-448C-9D56-9CAB72E615BD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4AC8B42B-B343-4D6E-AE63-16F2D0597D9B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CD1579FF-DA04-4B38-85FE-D20983F49581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6548EC30-129F-4B53-9DC9-AC624E543A4E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01E05896-75E2-42F9-B8C5-C1C41531034D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9E86A3E1-A228-40BA-8765-D85AB52B5E16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BF426D01-35F6-4B30-B8A2-35DFCFE07843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3AAB9132-4FC7-45FD-B1E1-75B88BBC9CF0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4" name="Google Shape;62;p13">
            <a:extLst>
              <a:ext uri="{FF2B5EF4-FFF2-40B4-BE49-F238E27FC236}">
                <a16:creationId xmlns:a16="http://schemas.microsoft.com/office/drawing/2014/main" id="{84C4A2C7-FC89-4183-ADBE-E0B7D74F56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39423" y="74348"/>
            <a:ext cx="3484959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E… MONETIZAR (2):</a:t>
            </a:r>
            <a:endParaRPr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79F925E8-AA06-4023-812F-F1A8DE43EE6A}"/>
              </a:ext>
            </a:extLst>
          </p:cNvPr>
          <p:cNvGraphicFramePr>
            <a:graphicFrameLocks noGrp="1"/>
          </p:cNvGraphicFramePr>
          <p:nvPr/>
        </p:nvGraphicFramePr>
        <p:xfrm>
          <a:off x="484094" y="470648"/>
          <a:ext cx="8392790" cy="4737087"/>
        </p:xfrm>
        <a:graphic>
          <a:graphicData uri="http://schemas.openxmlformats.org/drawingml/2006/table">
            <a:tbl>
              <a:tblPr>
                <a:tableStyleId>{77E039A9-3D86-4715-BA21-3AA4BFCEA5ED}</a:tableStyleId>
              </a:tblPr>
              <a:tblGrid>
                <a:gridCol w="1504570">
                  <a:extLst>
                    <a:ext uri="{9D8B030D-6E8A-4147-A177-3AD203B41FA5}">
                      <a16:colId xmlns:a16="http://schemas.microsoft.com/office/drawing/2014/main" val="3173580063"/>
                    </a:ext>
                  </a:extLst>
                </a:gridCol>
                <a:gridCol w="2838830">
                  <a:extLst>
                    <a:ext uri="{9D8B030D-6E8A-4147-A177-3AD203B41FA5}">
                      <a16:colId xmlns:a16="http://schemas.microsoft.com/office/drawing/2014/main" val="2438361980"/>
                    </a:ext>
                  </a:extLst>
                </a:gridCol>
                <a:gridCol w="4049390">
                  <a:extLst>
                    <a:ext uri="{9D8B030D-6E8A-4147-A177-3AD203B41FA5}">
                      <a16:colId xmlns:a16="http://schemas.microsoft.com/office/drawing/2014/main" val="2922992226"/>
                    </a:ext>
                  </a:extLst>
                </a:gridCol>
              </a:tblGrid>
              <a:tr h="85748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700" u="none" strike="noStrike">
                          <a:effectLst/>
                        </a:rPr>
                        <a:t>(ADIÇÃO)</a:t>
                      </a:r>
                      <a:br>
                        <a:rPr lang="pt-BR" sz="700" u="none" strike="noStrike">
                          <a:effectLst/>
                        </a:rPr>
                      </a:br>
                      <a:r>
                        <a:rPr lang="pt-BR" sz="700" u="none" strike="noStrike">
                          <a:effectLst/>
                        </a:rPr>
                        <a:t>ENTRADA DE DADOS / DADOS PÚBLICOS</a:t>
                      </a:r>
                      <a:endParaRPr lang="pt-BR" sz="700" b="0" i="0" u="none" strike="noStrike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SERVIÇOS AOS "DESBANCARIZADOS"</a:t>
                      </a:r>
                      <a:b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(20 milhões de pessoas?):</a:t>
                      </a:r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i) Onde posso comprar parcelado / microcrédito (ato voluntário do comércio ou </a:t>
                      </a:r>
                      <a:r>
                        <a:rPr lang="pt-BR" sz="160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fintech</a:t>
                      </a:r>
                      <a: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dedicada – mercado)?</a:t>
                      </a:r>
                      <a:b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60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ii</a:t>
                      </a:r>
                      <a: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Análise de risco para microcrédito;</a:t>
                      </a:r>
                      <a:b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</a:br>
                      <a:r>
                        <a:rPr lang="pt-BR" sz="160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iii</a:t>
                      </a:r>
                      <a:r>
                        <a:rPr lang="pt-BR" sz="1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 Microcrédito/milhagens/pontos como impulso inicial no histórico de crédito;</a:t>
                      </a:r>
                      <a:endParaRPr lang="pt-BR" sz="1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3956636393"/>
                  </a:ext>
                </a:extLst>
              </a:tr>
              <a:tr h="2900204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Interatividade </a:t>
                      </a:r>
                      <a:r>
                        <a:rPr lang="pt-BR" sz="1800" u="none" strike="noStrike" err="1">
                          <a:effectLst/>
                          <a:highlight>
                            <a:srgbClr val="FFFF00"/>
                          </a:highlight>
                        </a:rPr>
                        <a:t>Gamificada</a:t>
                      </a:r>
                      <a:b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(Fidelização)</a:t>
                      </a:r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(inúmeras sugestões da equipe – vide </a:t>
                      </a:r>
                      <a:r>
                        <a:rPr lang="pt-BR" sz="1100" u="none" strike="noStrike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Github</a:t>
                      </a:r>
                      <a:r>
                        <a:rPr lang="pt-BR" sz="11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)</a:t>
                      </a:r>
                    </a:p>
                    <a:p>
                      <a:pPr algn="ctr" fontAlgn="b"/>
                      <a:endParaRPr lang="pt-BR" sz="110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algn="ctr" fontAlgn="b"/>
                      <a:endParaRPr lang="pt-BR" sz="110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1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b"/>
                      <a:endParaRPr lang="pt-BR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3726068907"/>
                  </a:ext>
                </a:extLst>
              </a:tr>
              <a:tr h="369116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pt-BR" sz="1800" b="0" i="0" u="none" strike="noStrike">
                        <a:solidFill>
                          <a:srgbClr val="54823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1170273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1196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79ED7D41-6331-4CC5-8102-D9775B38FBBC}"/>
              </a:ext>
            </a:extLst>
          </p:cNvPr>
          <p:cNvGrpSpPr/>
          <p:nvPr/>
        </p:nvGrpSpPr>
        <p:grpSpPr>
          <a:xfrm>
            <a:off x="8429553" y="342867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1204A28D-F566-46B8-A8D2-91E157714DFD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00D93A48-0C33-490B-8900-F37DC651E170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6CBACA8E-7A98-4CB0-BF3F-EE5109E40079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09D6203B-41FF-4F43-A9BC-BE58E90398A5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48496D5B-6731-4CD0-ACE6-F4E9664AE40E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B8B207F4-3BD5-4D93-BB5F-681591CB7416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0ABB08EC-C29D-48B1-A3DD-ADED08597FE2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916E4CE8-363C-473F-AFC6-E3DCF8678CE7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BA918EBD-7E38-4B1F-8C76-739C518AD6D7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DA36FD0A-5373-4BD8-B3D2-D9FFBE5C4058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99F37C81-99D6-44D7-BCF4-3195284D0367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347F0976-0B89-447E-9AD1-8459EBC6A1C3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190DB916-9312-4DC9-8812-221F9E4EDCDE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BDCD78B0-7EBF-45E5-B5CB-95EF212AC265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B13899F6-325F-45E2-9B46-E1576202D7BA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7392A9AB-E399-46AF-9DDB-DCAB172CF9BD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34961715-54B6-4009-BF1E-A7A8E1FA320D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4" name="Google Shape;62;p13">
            <a:extLst>
              <a:ext uri="{FF2B5EF4-FFF2-40B4-BE49-F238E27FC236}">
                <a16:creationId xmlns:a16="http://schemas.microsoft.com/office/drawing/2014/main" id="{84C4A2C7-FC89-4183-ADBE-E0B7D74F56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39423" y="74348"/>
            <a:ext cx="3484959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E… MONETIZAR (3):</a:t>
            </a:r>
            <a:endParaRPr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79F925E8-AA06-4023-812F-F1A8DE43EE6A}"/>
              </a:ext>
            </a:extLst>
          </p:cNvPr>
          <p:cNvGraphicFramePr>
            <a:graphicFrameLocks noGrp="1"/>
          </p:cNvGraphicFramePr>
          <p:nvPr/>
        </p:nvGraphicFramePr>
        <p:xfrm>
          <a:off x="484094" y="775449"/>
          <a:ext cx="8392790" cy="2231021"/>
        </p:xfrm>
        <a:graphic>
          <a:graphicData uri="http://schemas.openxmlformats.org/drawingml/2006/table">
            <a:tbl>
              <a:tblPr>
                <a:tableStyleId>{77E039A9-3D86-4715-BA21-3AA4BFCEA5ED}</a:tableStyleId>
              </a:tblPr>
              <a:tblGrid>
                <a:gridCol w="1504570">
                  <a:extLst>
                    <a:ext uri="{9D8B030D-6E8A-4147-A177-3AD203B41FA5}">
                      <a16:colId xmlns:a16="http://schemas.microsoft.com/office/drawing/2014/main" val="3173580063"/>
                    </a:ext>
                  </a:extLst>
                </a:gridCol>
                <a:gridCol w="2838830">
                  <a:extLst>
                    <a:ext uri="{9D8B030D-6E8A-4147-A177-3AD203B41FA5}">
                      <a16:colId xmlns:a16="http://schemas.microsoft.com/office/drawing/2014/main" val="2438361980"/>
                    </a:ext>
                  </a:extLst>
                </a:gridCol>
                <a:gridCol w="4049390">
                  <a:extLst>
                    <a:ext uri="{9D8B030D-6E8A-4147-A177-3AD203B41FA5}">
                      <a16:colId xmlns:a16="http://schemas.microsoft.com/office/drawing/2014/main" val="2922992226"/>
                    </a:ext>
                  </a:extLst>
                </a:gridCol>
              </a:tblGrid>
              <a:tr h="47278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700" u="none" strike="noStrike">
                          <a:effectLst/>
                        </a:rPr>
                        <a:t>(ADIÇÃO)</a:t>
                      </a:r>
                      <a:br>
                        <a:rPr lang="pt-BR" sz="700" u="none" strike="noStrike">
                          <a:effectLst/>
                        </a:rPr>
                      </a:br>
                      <a:r>
                        <a:rPr lang="pt-BR" sz="700" u="none" strike="noStrike">
                          <a:effectLst/>
                        </a:rPr>
                        <a:t>ENTRADA DE DADOS / DADOS PÚBLICOS</a:t>
                      </a:r>
                      <a:endParaRPr lang="pt-BR" sz="700" b="0" i="0" u="none" strike="noStrike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b="0" i="0" u="none" strike="noStrike">
                          <a:solidFill>
                            <a:srgbClr val="BF8F00"/>
                          </a:solidFill>
                          <a:effectLst/>
                          <a:latin typeface="Calibri" panose="020F0502020204030204" pitchFamily="34" charset="0"/>
                        </a:rPr>
                        <a:t>(...)</a:t>
                      </a: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600" b="0" i="0" u="none" strike="noStrike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(...)</a:t>
                      </a:r>
                    </a:p>
                    <a:p>
                      <a:pPr algn="ctr" fontAlgn="b"/>
                      <a:endParaRPr lang="pt-BR" sz="1600" b="0" i="0" u="none" strike="noStrike">
                        <a:solidFill>
                          <a:srgbClr val="54823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3956636393"/>
                  </a:ext>
                </a:extLst>
              </a:tr>
              <a:tr h="561645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800" b="0" i="0" u="none" strike="noStrike">
                          <a:solidFill>
                            <a:srgbClr val="BF8F00"/>
                          </a:solidFill>
                          <a:effectLst/>
                          <a:latin typeface="Calibri" panose="020F0502020204030204" pitchFamily="34" charset="0"/>
                        </a:rPr>
                        <a:t>(...)</a:t>
                      </a:r>
                    </a:p>
                    <a:p>
                      <a:pPr algn="ctr" fontAlgn="ctr"/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800" b="0" i="0" u="none" strike="noStrike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(...)</a:t>
                      </a:r>
                    </a:p>
                    <a:p>
                      <a:pPr algn="ctr" fontAlgn="b"/>
                      <a:endParaRPr lang="pt-BR" sz="1800" b="0" i="0" u="none" strike="noStrike">
                        <a:solidFill>
                          <a:srgbClr val="548235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3726068907"/>
                  </a:ext>
                </a:extLst>
              </a:tr>
              <a:tr h="1176969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>
                          <a:effectLst/>
                          <a:highlight>
                            <a:srgbClr val="FFFF00"/>
                          </a:highlight>
                        </a:rPr>
                        <a:t>"Momento Negociação"</a:t>
                      </a:r>
                      <a:endParaRPr lang="pt-BR" sz="1800" b="0" i="0" u="none" strike="noStrike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8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Acompanhamento da flutuação do Score com sugestão do momento para oferecer acordo e evitar a judicialização (bilateral);</a:t>
                      </a:r>
                      <a:endParaRPr lang="pt-BR" sz="18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27" marR="4727" marT="4727" marB="0" anchor="b"/>
                </a:tc>
                <a:extLst>
                  <a:ext uri="{0D108BD9-81ED-4DB2-BD59-A6C34878D82A}">
                    <a16:rowId xmlns:a16="http://schemas.microsoft.com/office/drawing/2014/main" val="1170273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0812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968FE8B6-8C97-4ED2-966E-38032810D278}"/>
              </a:ext>
            </a:extLst>
          </p:cNvPr>
          <p:cNvGrpSpPr/>
          <p:nvPr/>
        </p:nvGrpSpPr>
        <p:grpSpPr>
          <a:xfrm>
            <a:off x="8416179" y="234283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4B775C91-8E9B-439A-A53A-EA4E89C788E9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ADBD5C10-00EA-45D8-BCEC-FACA08CA8B83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DBD7E55F-1F46-4C56-9139-3947BF7AE0FE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E71445B5-90D4-4A7F-88DB-8D7752106BAB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D0D5CC55-5AAC-4F1A-8FF7-DC78D6893C73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495C754B-116C-49C1-B2BF-1EBDEAF8A10C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861817C0-6C94-4632-8AFD-92596EB7D928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4FF1C1B8-2EC8-432C-A641-8B3F44C96F51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F383C66F-B05E-4760-9BD0-02BC1389C956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97BBDE3B-11A7-40D3-8844-F800B684D848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01C31C32-2865-4CA9-8D31-8FD2B5B77AE9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9CA455A9-63AA-461B-938C-1D59758FA333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0774E66B-5562-4AE7-AEDE-C1BE749E98FF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9E86D720-42DC-45FC-97CA-4436ABF1D572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6F6A1474-BDBA-414B-964C-DCFC24D4EECB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2FCDF98D-3280-420C-91AA-20FE71CBF660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BA2A9A2E-3E9C-4777-A66F-5924BB70DE24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92313BB6-AE31-4CF0-8F47-AF5FB0DE1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79" y="189206"/>
            <a:ext cx="8075781" cy="456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70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018EADB-BB04-4D1F-A797-2B5021171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902" y="398228"/>
            <a:ext cx="7314771" cy="4694472"/>
          </a:xfrm>
          <a:prstGeom prst="rect">
            <a:avLst/>
          </a:prstGeom>
        </p:spPr>
      </p:pic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4309083" y="92453"/>
            <a:ext cx="3804015" cy="52246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Proposta de  </a:t>
            </a:r>
            <a:r>
              <a:rPr lang="en" u="sng"/>
              <a:t>Escopo</a:t>
            </a:r>
            <a:r>
              <a:rPr lang="en"/>
              <a:t>: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968FE8B6-8C97-4ED2-966E-38032810D278}"/>
              </a:ext>
            </a:extLst>
          </p:cNvPr>
          <p:cNvGrpSpPr/>
          <p:nvPr/>
        </p:nvGrpSpPr>
        <p:grpSpPr>
          <a:xfrm>
            <a:off x="8416179" y="234283"/>
            <a:ext cx="460705" cy="491455"/>
            <a:chOff x="9901824" y="937343"/>
            <a:chExt cx="744273" cy="793950"/>
          </a:xfrm>
        </p:grpSpPr>
        <p:grpSp>
          <p:nvGrpSpPr>
            <p:cNvPr id="6" name="Google Shape;688;p38">
              <a:extLst>
                <a:ext uri="{FF2B5EF4-FFF2-40B4-BE49-F238E27FC236}">
                  <a16:creationId xmlns:a16="http://schemas.microsoft.com/office/drawing/2014/main" id="{4B775C91-8E9B-439A-A53A-EA4E89C788E9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3" name="Google Shape;689;p38">
                <a:extLst>
                  <a:ext uri="{FF2B5EF4-FFF2-40B4-BE49-F238E27FC236}">
                    <a16:creationId xmlns:a16="http://schemas.microsoft.com/office/drawing/2014/main" id="{ADBD5C10-00EA-45D8-BCEC-FACA08CA8B83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" name="Google Shape;690;p38">
                <a:extLst>
                  <a:ext uri="{FF2B5EF4-FFF2-40B4-BE49-F238E27FC236}">
                    <a16:creationId xmlns:a16="http://schemas.microsoft.com/office/drawing/2014/main" id="{DBD7E55F-1F46-4C56-9139-3947BF7AE0FE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1;p38">
                <a:extLst>
                  <a:ext uri="{FF2B5EF4-FFF2-40B4-BE49-F238E27FC236}">
                    <a16:creationId xmlns:a16="http://schemas.microsoft.com/office/drawing/2014/main" id="{E71445B5-90D4-4A7F-88DB-8D7752106BAB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2;p38">
                <a:extLst>
                  <a:ext uri="{FF2B5EF4-FFF2-40B4-BE49-F238E27FC236}">
                    <a16:creationId xmlns:a16="http://schemas.microsoft.com/office/drawing/2014/main" id="{D0D5CC55-5AAC-4F1A-8FF7-DC78D6893C73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3;p38">
                <a:extLst>
                  <a:ext uri="{FF2B5EF4-FFF2-40B4-BE49-F238E27FC236}">
                    <a16:creationId xmlns:a16="http://schemas.microsoft.com/office/drawing/2014/main" id="{495C754B-116C-49C1-B2BF-1EBDEAF8A10C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4;p38">
                <a:extLst>
                  <a:ext uri="{FF2B5EF4-FFF2-40B4-BE49-F238E27FC236}">
                    <a16:creationId xmlns:a16="http://schemas.microsoft.com/office/drawing/2014/main" id="{861817C0-6C94-4632-8AFD-92596EB7D928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5;p38">
                <a:extLst>
                  <a:ext uri="{FF2B5EF4-FFF2-40B4-BE49-F238E27FC236}">
                    <a16:creationId xmlns:a16="http://schemas.microsoft.com/office/drawing/2014/main" id="{4FF1C1B8-2EC8-432C-A641-8B3F44C96F51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6;p38">
                <a:extLst>
                  <a:ext uri="{FF2B5EF4-FFF2-40B4-BE49-F238E27FC236}">
                    <a16:creationId xmlns:a16="http://schemas.microsoft.com/office/drawing/2014/main" id="{F383C66F-B05E-4760-9BD0-02BC1389C956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7;p38">
                <a:extLst>
                  <a:ext uri="{FF2B5EF4-FFF2-40B4-BE49-F238E27FC236}">
                    <a16:creationId xmlns:a16="http://schemas.microsoft.com/office/drawing/2014/main" id="{97BBDE3B-11A7-40D3-8844-F800B684D848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8;p38">
                <a:extLst>
                  <a:ext uri="{FF2B5EF4-FFF2-40B4-BE49-F238E27FC236}">
                    <a16:creationId xmlns:a16="http://schemas.microsoft.com/office/drawing/2014/main" id="{01C31C32-2865-4CA9-8D31-8FD2B5B77AE9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699;p38">
              <a:extLst>
                <a:ext uri="{FF2B5EF4-FFF2-40B4-BE49-F238E27FC236}">
                  <a16:creationId xmlns:a16="http://schemas.microsoft.com/office/drawing/2014/main" id="{9CA455A9-63AA-461B-938C-1D59758FA333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00;p38">
              <a:extLst>
                <a:ext uri="{FF2B5EF4-FFF2-40B4-BE49-F238E27FC236}">
                  <a16:creationId xmlns:a16="http://schemas.microsoft.com/office/drawing/2014/main" id="{0774E66B-5562-4AE7-AEDE-C1BE749E98FF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1;p38">
              <a:extLst>
                <a:ext uri="{FF2B5EF4-FFF2-40B4-BE49-F238E27FC236}">
                  <a16:creationId xmlns:a16="http://schemas.microsoft.com/office/drawing/2014/main" id="{9E86D720-42DC-45FC-97CA-4436ABF1D572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2;p38">
              <a:extLst>
                <a:ext uri="{FF2B5EF4-FFF2-40B4-BE49-F238E27FC236}">
                  <a16:creationId xmlns:a16="http://schemas.microsoft.com/office/drawing/2014/main" id="{6F6A1474-BDBA-414B-964C-DCFC24D4EECB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3;p38">
              <a:extLst>
                <a:ext uri="{FF2B5EF4-FFF2-40B4-BE49-F238E27FC236}">
                  <a16:creationId xmlns:a16="http://schemas.microsoft.com/office/drawing/2014/main" id="{2FCDF98D-3280-420C-91AA-20FE71CBF660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4;p38">
              <a:extLst>
                <a:ext uri="{FF2B5EF4-FFF2-40B4-BE49-F238E27FC236}">
                  <a16:creationId xmlns:a16="http://schemas.microsoft.com/office/drawing/2014/main" id="{BA2A9A2E-3E9C-4777-A66F-5924BB70DE24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3752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6" name="Google Shape;62;p13">
            <a:extLst>
              <a:ext uri="{FF2B5EF4-FFF2-40B4-BE49-F238E27FC236}">
                <a16:creationId xmlns:a16="http://schemas.microsoft.com/office/drawing/2014/main" id="{6494683C-F859-412C-ACA3-D5C18B2614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7794" y="364512"/>
            <a:ext cx="172158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PILARES:</a:t>
            </a:r>
            <a:endParaRPr dirty="0"/>
          </a:p>
        </p:txBody>
      </p:sp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42BE128F-CABE-42E7-BF7E-B8D6D87F3736}"/>
              </a:ext>
            </a:extLst>
          </p:cNvPr>
          <p:cNvGrpSpPr/>
          <p:nvPr/>
        </p:nvGrpSpPr>
        <p:grpSpPr>
          <a:xfrm>
            <a:off x="8372181" y="229582"/>
            <a:ext cx="460705" cy="491455"/>
            <a:chOff x="9901824" y="937343"/>
            <a:chExt cx="744273" cy="793950"/>
          </a:xfrm>
        </p:grpSpPr>
        <p:grpSp>
          <p:nvGrpSpPr>
            <p:cNvPr id="7" name="Google Shape;688;p38">
              <a:extLst>
                <a:ext uri="{FF2B5EF4-FFF2-40B4-BE49-F238E27FC236}">
                  <a16:creationId xmlns:a16="http://schemas.microsoft.com/office/drawing/2014/main" id="{62914AA2-D5C7-4A2E-94C1-7DFCFE6BF756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4" name="Google Shape;689;p38">
                <a:extLst>
                  <a:ext uri="{FF2B5EF4-FFF2-40B4-BE49-F238E27FC236}">
                    <a16:creationId xmlns:a16="http://schemas.microsoft.com/office/drawing/2014/main" id="{3EF52EA2-878A-453E-9417-18D551E4F3AE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0;p38">
                <a:extLst>
                  <a:ext uri="{FF2B5EF4-FFF2-40B4-BE49-F238E27FC236}">
                    <a16:creationId xmlns:a16="http://schemas.microsoft.com/office/drawing/2014/main" id="{41921432-3DC4-4BF5-852E-093212A10101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1;p38">
                <a:extLst>
                  <a:ext uri="{FF2B5EF4-FFF2-40B4-BE49-F238E27FC236}">
                    <a16:creationId xmlns:a16="http://schemas.microsoft.com/office/drawing/2014/main" id="{6AD10B0D-F82C-4D7F-BF06-12DE78777F3D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2;p38">
                <a:extLst>
                  <a:ext uri="{FF2B5EF4-FFF2-40B4-BE49-F238E27FC236}">
                    <a16:creationId xmlns:a16="http://schemas.microsoft.com/office/drawing/2014/main" id="{5AFC67C7-657B-4682-AD4A-30B3D1D8DC7D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3;p38">
                <a:extLst>
                  <a:ext uri="{FF2B5EF4-FFF2-40B4-BE49-F238E27FC236}">
                    <a16:creationId xmlns:a16="http://schemas.microsoft.com/office/drawing/2014/main" id="{CD081AFC-7A27-4A9B-94A9-2C3E4F408675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4;p38">
                <a:extLst>
                  <a:ext uri="{FF2B5EF4-FFF2-40B4-BE49-F238E27FC236}">
                    <a16:creationId xmlns:a16="http://schemas.microsoft.com/office/drawing/2014/main" id="{1E450278-EB32-42F4-9DF9-7E7F3599D183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5;p38">
                <a:extLst>
                  <a:ext uri="{FF2B5EF4-FFF2-40B4-BE49-F238E27FC236}">
                    <a16:creationId xmlns:a16="http://schemas.microsoft.com/office/drawing/2014/main" id="{FBECFF18-AC44-467A-9ABA-A2DCEED990E7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6;p38">
                <a:extLst>
                  <a:ext uri="{FF2B5EF4-FFF2-40B4-BE49-F238E27FC236}">
                    <a16:creationId xmlns:a16="http://schemas.microsoft.com/office/drawing/2014/main" id="{1B0FE81B-695E-449F-A577-A9A3EFBECE6C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7;p38">
                <a:extLst>
                  <a:ext uri="{FF2B5EF4-FFF2-40B4-BE49-F238E27FC236}">
                    <a16:creationId xmlns:a16="http://schemas.microsoft.com/office/drawing/2014/main" id="{A31FE22F-1A00-4430-9A48-329AA1C63D3D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698;p38">
                <a:extLst>
                  <a:ext uri="{FF2B5EF4-FFF2-40B4-BE49-F238E27FC236}">
                    <a16:creationId xmlns:a16="http://schemas.microsoft.com/office/drawing/2014/main" id="{77393627-6068-4CA0-998E-CB6CBD856D21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" name="Google Shape;699;p38">
              <a:extLst>
                <a:ext uri="{FF2B5EF4-FFF2-40B4-BE49-F238E27FC236}">
                  <a16:creationId xmlns:a16="http://schemas.microsoft.com/office/drawing/2014/main" id="{B890341B-EC43-4545-A1BE-8B104489C915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0;p38">
              <a:extLst>
                <a:ext uri="{FF2B5EF4-FFF2-40B4-BE49-F238E27FC236}">
                  <a16:creationId xmlns:a16="http://schemas.microsoft.com/office/drawing/2014/main" id="{E33211C3-1012-4120-9267-FDE46B8A7108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1;p38">
              <a:extLst>
                <a:ext uri="{FF2B5EF4-FFF2-40B4-BE49-F238E27FC236}">
                  <a16:creationId xmlns:a16="http://schemas.microsoft.com/office/drawing/2014/main" id="{97543286-8FBB-4076-ABDB-C0DFD61C394D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2;p38">
              <a:extLst>
                <a:ext uri="{FF2B5EF4-FFF2-40B4-BE49-F238E27FC236}">
                  <a16:creationId xmlns:a16="http://schemas.microsoft.com/office/drawing/2014/main" id="{F08F07BB-BE39-43B9-850A-3E56D7782257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3;p38">
              <a:extLst>
                <a:ext uri="{FF2B5EF4-FFF2-40B4-BE49-F238E27FC236}">
                  <a16:creationId xmlns:a16="http://schemas.microsoft.com/office/drawing/2014/main" id="{13DE6A8E-3D77-4121-B15F-C5E2EF160704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704;p38">
              <a:extLst>
                <a:ext uri="{FF2B5EF4-FFF2-40B4-BE49-F238E27FC236}">
                  <a16:creationId xmlns:a16="http://schemas.microsoft.com/office/drawing/2014/main" id="{BE45E3C3-350E-4E39-9E7A-E77F49B2BD80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4" name="Imagem 23" descr="Uma imagem contendo mesa&#10;&#10;Descrição gerada automaticamente">
            <a:extLst>
              <a:ext uri="{FF2B5EF4-FFF2-40B4-BE49-F238E27FC236}">
                <a16:creationId xmlns:a16="http://schemas.microsoft.com/office/drawing/2014/main" id="{11C3876F-088F-498D-B6AE-0A0B7B784F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856877" y="291494"/>
            <a:ext cx="6280008" cy="4710006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79C96E29-ACC6-4C45-9144-EAAA84970C9D}"/>
              </a:ext>
            </a:extLst>
          </p:cNvPr>
          <p:cNvSpPr/>
          <p:nvPr/>
        </p:nvSpPr>
        <p:spPr>
          <a:xfrm>
            <a:off x="1828800" y="403787"/>
            <a:ext cx="5850794" cy="1304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87D9D17-FF37-43BF-AD40-107378F1E1F3}"/>
              </a:ext>
            </a:extLst>
          </p:cNvPr>
          <p:cNvSpPr txBox="1"/>
          <p:nvPr/>
        </p:nvSpPr>
        <p:spPr>
          <a:xfrm>
            <a:off x="2210032" y="1454544"/>
            <a:ext cx="15776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Inter-Regular"/>
              </a:rPr>
              <a:t>FIDELIZAÇÃO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D4C0AF32-C7C6-4989-BCF6-EDC5BAB718FA}"/>
              </a:ext>
            </a:extLst>
          </p:cNvPr>
          <p:cNvSpPr txBox="1"/>
          <p:nvPr/>
        </p:nvSpPr>
        <p:spPr>
          <a:xfrm>
            <a:off x="6116414" y="1447362"/>
            <a:ext cx="1813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Inter-Regular"/>
              </a:rPr>
              <a:t>MONETIZAÇÃO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54B56FE6-4732-4375-964F-1E060BC789D1}"/>
              </a:ext>
            </a:extLst>
          </p:cNvPr>
          <p:cNvSpPr txBox="1"/>
          <p:nvPr/>
        </p:nvSpPr>
        <p:spPr>
          <a:xfrm>
            <a:off x="3801746" y="1447362"/>
            <a:ext cx="23006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>
                <a:latin typeface="Inter-Regular"/>
              </a:rPr>
              <a:t>DESBANCARIZADOS</a:t>
            </a:r>
          </a:p>
        </p:txBody>
      </p:sp>
    </p:spTree>
    <p:extLst>
      <p:ext uri="{BB962C8B-B14F-4D97-AF65-F5344CB8AC3E}">
        <p14:creationId xmlns:p14="http://schemas.microsoft.com/office/powerpoint/2010/main" val="141692236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F346E8A7-328B-4F50-A4D6-BE9BDD4EE1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1222913"/>
              </p:ext>
            </p:extLst>
          </p:nvPr>
        </p:nvGraphicFramePr>
        <p:xfrm>
          <a:off x="490629" y="907676"/>
          <a:ext cx="7234705" cy="4001613"/>
        </p:xfrm>
        <a:graphic>
          <a:graphicData uri="http://schemas.openxmlformats.org/drawingml/2006/table">
            <a:tbl>
              <a:tblPr>
                <a:tableStyleId>{77E039A9-3D86-4715-BA21-3AA4BFCEA5ED}</a:tableStyleId>
              </a:tblPr>
              <a:tblGrid>
                <a:gridCol w="3687251">
                  <a:extLst>
                    <a:ext uri="{9D8B030D-6E8A-4147-A177-3AD203B41FA5}">
                      <a16:colId xmlns:a16="http://schemas.microsoft.com/office/drawing/2014/main" val="121961721"/>
                    </a:ext>
                  </a:extLst>
                </a:gridCol>
                <a:gridCol w="3547454">
                  <a:extLst>
                    <a:ext uri="{9D8B030D-6E8A-4147-A177-3AD203B41FA5}">
                      <a16:colId xmlns:a16="http://schemas.microsoft.com/office/drawing/2014/main" val="1968384380"/>
                    </a:ext>
                  </a:extLst>
                </a:gridCol>
              </a:tblGrid>
              <a:tr h="56740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b="1" u="none" strike="noStrike">
                          <a:effectLst/>
                        </a:rPr>
                        <a:t>CARACTERÍSTICAS DOS DADOS x </a:t>
                      </a:r>
                      <a:r>
                        <a:rPr lang="pt-BR" sz="1800" b="1" u="none" strike="noStrike" err="1">
                          <a:effectLst/>
                        </a:rPr>
                        <a:t>DATASET</a:t>
                      </a:r>
                      <a:r>
                        <a:rPr lang="pt-BR" sz="1800" b="1" u="none" strike="noStrike">
                          <a:effectLst/>
                        </a:rPr>
                        <a:t> x DADOS PÚBLICOS x INSERÇÃO INDIVIDUAL</a:t>
                      </a:r>
                      <a:endParaRPr lang="pt-BR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b="1" u="none" strike="noStrike" dirty="0">
                          <a:effectLst/>
                        </a:rPr>
                        <a:t>NOSSAS IDEIAS</a:t>
                      </a:r>
                      <a:r>
                        <a:rPr lang="pt-BR" sz="1800" b="1" u="none" strike="noStrike" dirty="0">
                          <a:effectLst/>
                          <a:highlight>
                            <a:srgbClr val="FFFF00"/>
                          </a:highlight>
                        </a:rPr>
                        <a:t> MONETIZÁVEIS</a:t>
                      </a:r>
                      <a:endParaRPr lang="pt-BR" sz="18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742774323"/>
                  </a:ext>
                </a:extLst>
              </a:tr>
              <a:tr h="248613">
                <a:tc>
                  <a:txBody>
                    <a:bodyPr/>
                    <a:lstStyle/>
                    <a:p>
                      <a:pPr algn="l" fontAlgn="ctr"/>
                      <a:r>
                        <a:rPr lang="pt-BR" sz="1800" u="none" strike="sngStrike">
                          <a:effectLst/>
                        </a:rPr>
                        <a:t>Geolocalização </a:t>
                      </a:r>
                      <a:endParaRPr lang="pt-BR" sz="1800" b="0" i="0" u="none" strike="sng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“ITINERÁRIO DO CONSUMO”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1975811432"/>
                  </a:ext>
                </a:extLst>
              </a:tr>
              <a:tr h="901520">
                <a:tc>
                  <a:txBody>
                    <a:bodyPr/>
                    <a:lstStyle/>
                    <a:p>
                      <a:pPr algn="l" fontAlgn="ctr"/>
                      <a:r>
                        <a:rPr lang="pt-BR" sz="1800" u="none" strike="noStrike">
                          <a:effectLst/>
                        </a:rPr>
                        <a:t>Score de Crédito</a:t>
                      </a:r>
                      <a:br>
                        <a:rPr lang="pt-BR" sz="1800" u="none" strike="noStrike">
                          <a:effectLst/>
                        </a:rPr>
                      </a:br>
                      <a:r>
                        <a:rPr lang="pt-BR" sz="1800" u="none" strike="noStrike">
                          <a:effectLst/>
                        </a:rPr>
                        <a:t>Investigação de CPF</a:t>
                      </a:r>
                      <a:br>
                        <a:rPr lang="pt-BR" sz="1800" u="none" strike="noStrike">
                          <a:effectLst/>
                        </a:rPr>
                      </a:br>
                      <a:r>
                        <a:rPr lang="pt-BR" sz="1800" u="none" strike="noStrike">
                          <a:effectLst/>
                        </a:rPr>
                        <a:t>Fraude</a:t>
                      </a:r>
                      <a:endParaRPr lang="pt-BR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NOVA CLASSIFICAÇÃO DO “BOM PAGADOR”</a:t>
                      </a:r>
                      <a:br>
                        <a:rPr lang="pt-BR" sz="1800" u="none" strike="noStrike" dirty="0">
                          <a:effectLst/>
                        </a:rPr>
                      </a:br>
                      <a:r>
                        <a:rPr lang="pt-BR" sz="1800" u="none" strike="noStrike" dirty="0">
                          <a:effectLst/>
                        </a:rPr>
                        <a:t>(7 faixas):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2738254938"/>
                  </a:ext>
                </a:extLst>
              </a:tr>
              <a:tr h="73904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“DATA ENTRY”</a:t>
                      </a:r>
                    </a:p>
                    <a:p>
                      <a:pPr algn="ctr" fontAlgn="ctr"/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/ </a:t>
                      </a:r>
                    </a:p>
                    <a:p>
                      <a:pPr algn="ctr" fontAlgn="ctr"/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DADOS PÚBLICOS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SERVIÇOS AOS </a:t>
                      </a:r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"DESBANCARIZADOS"</a:t>
                      </a:r>
                      <a:b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800" u="none" strike="noStrike" dirty="0">
                          <a:effectLst/>
                        </a:rPr>
                        <a:t>(20 milhões de pessoas?):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364236188"/>
                  </a:ext>
                </a:extLst>
              </a:tr>
              <a:tr h="890325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Interatividade </a:t>
                      </a:r>
                      <a:r>
                        <a:rPr lang="pt-BR" sz="1800" u="none" strike="noStrike" dirty="0" err="1">
                          <a:effectLst/>
                        </a:rPr>
                        <a:t>Gamificada</a:t>
                      </a:r>
                      <a:b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</a:br>
                      <a:r>
                        <a:rPr lang="pt-BR" sz="18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(Fidelização)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160762333"/>
                  </a:ext>
                </a:extLst>
              </a:tr>
              <a:tr h="248613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800" u="none" strike="noStrike" dirty="0">
                          <a:effectLst/>
                        </a:rPr>
                        <a:t>"Momento Negociação"</a:t>
                      </a:r>
                      <a:endParaRPr lang="pt-BR" sz="1800" b="0" i="0" u="none" strike="noStrike" dirty="0">
                        <a:solidFill>
                          <a:srgbClr val="BF8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02" marR="3802" marT="3802" marB="0" anchor="ctr"/>
                </a:tc>
                <a:extLst>
                  <a:ext uri="{0D108BD9-81ED-4DB2-BD59-A6C34878D82A}">
                    <a16:rowId xmlns:a16="http://schemas.microsoft.com/office/drawing/2014/main" val="1197899061"/>
                  </a:ext>
                </a:extLst>
              </a:tr>
            </a:tbl>
          </a:graphicData>
        </a:graphic>
      </p:graphicFrame>
      <p:sp>
        <p:nvSpPr>
          <p:cNvPr id="6" name="Google Shape;62;p13">
            <a:extLst>
              <a:ext uri="{FF2B5EF4-FFF2-40B4-BE49-F238E27FC236}">
                <a16:creationId xmlns:a16="http://schemas.microsoft.com/office/drawing/2014/main" id="{6494683C-F859-412C-ACA3-D5C18B2614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7794" y="364512"/>
            <a:ext cx="750563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ENTÃO, PODERÍAMOS CRIAR:</a:t>
            </a:r>
            <a:endParaRPr/>
          </a:p>
        </p:txBody>
      </p:sp>
      <p:grpSp>
        <p:nvGrpSpPr>
          <p:cNvPr id="5" name="Google Shape;687;p38">
            <a:extLst>
              <a:ext uri="{FF2B5EF4-FFF2-40B4-BE49-F238E27FC236}">
                <a16:creationId xmlns:a16="http://schemas.microsoft.com/office/drawing/2014/main" id="{42BE128F-CABE-42E7-BF7E-B8D6D87F3736}"/>
              </a:ext>
            </a:extLst>
          </p:cNvPr>
          <p:cNvGrpSpPr/>
          <p:nvPr/>
        </p:nvGrpSpPr>
        <p:grpSpPr>
          <a:xfrm>
            <a:off x="8372181" y="229582"/>
            <a:ext cx="460705" cy="491455"/>
            <a:chOff x="9901824" y="937343"/>
            <a:chExt cx="744273" cy="793950"/>
          </a:xfrm>
        </p:grpSpPr>
        <p:grpSp>
          <p:nvGrpSpPr>
            <p:cNvPr id="7" name="Google Shape;688;p38">
              <a:extLst>
                <a:ext uri="{FF2B5EF4-FFF2-40B4-BE49-F238E27FC236}">
                  <a16:creationId xmlns:a16="http://schemas.microsoft.com/office/drawing/2014/main" id="{62914AA2-D5C7-4A2E-94C1-7DFCFE6BF756}"/>
                </a:ext>
              </a:extLst>
            </p:cNvPr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4" name="Google Shape;689;p38">
                <a:extLst>
                  <a:ext uri="{FF2B5EF4-FFF2-40B4-BE49-F238E27FC236}">
                    <a16:creationId xmlns:a16="http://schemas.microsoft.com/office/drawing/2014/main" id="{3EF52EA2-878A-453E-9417-18D551E4F3AE}"/>
                  </a:ext>
                </a:extLst>
              </p:cNvPr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690;p38">
                <a:extLst>
                  <a:ext uri="{FF2B5EF4-FFF2-40B4-BE49-F238E27FC236}">
                    <a16:creationId xmlns:a16="http://schemas.microsoft.com/office/drawing/2014/main" id="{41921432-3DC4-4BF5-852E-093212A10101}"/>
                  </a:ext>
                </a:extLst>
              </p:cNvPr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91;p38">
                <a:extLst>
                  <a:ext uri="{FF2B5EF4-FFF2-40B4-BE49-F238E27FC236}">
                    <a16:creationId xmlns:a16="http://schemas.microsoft.com/office/drawing/2014/main" id="{6AD10B0D-F82C-4D7F-BF06-12DE78777F3D}"/>
                  </a:ext>
                </a:extLst>
              </p:cNvPr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92;p38">
                <a:extLst>
                  <a:ext uri="{FF2B5EF4-FFF2-40B4-BE49-F238E27FC236}">
                    <a16:creationId xmlns:a16="http://schemas.microsoft.com/office/drawing/2014/main" id="{5AFC67C7-657B-4682-AD4A-30B3D1D8DC7D}"/>
                  </a:ext>
                </a:extLst>
              </p:cNvPr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93;p38">
                <a:extLst>
                  <a:ext uri="{FF2B5EF4-FFF2-40B4-BE49-F238E27FC236}">
                    <a16:creationId xmlns:a16="http://schemas.microsoft.com/office/drawing/2014/main" id="{CD081AFC-7A27-4A9B-94A9-2C3E4F408675}"/>
                  </a:ext>
                </a:extLst>
              </p:cNvPr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94;p38">
                <a:extLst>
                  <a:ext uri="{FF2B5EF4-FFF2-40B4-BE49-F238E27FC236}">
                    <a16:creationId xmlns:a16="http://schemas.microsoft.com/office/drawing/2014/main" id="{1E450278-EB32-42F4-9DF9-7E7F3599D183}"/>
                  </a:ext>
                </a:extLst>
              </p:cNvPr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95;p38">
                <a:extLst>
                  <a:ext uri="{FF2B5EF4-FFF2-40B4-BE49-F238E27FC236}">
                    <a16:creationId xmlns:a16="http://schemas.microsoft.com/office/drawing/2014/main" id="{FBECFF18-AC44-467A-9ABA-A2DCEED990E7}"/>
                  </a:ext>
                </a:extLst>
              </p:cNvPr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96;p38">
                <a:extLst>
                  <a:ext uri="{FF2B5EF4-FFF2-40B4-BE49-F238E27FC236}">
                    <a16:creationId xmlns:a16="http://schemas.microsoft.com/office/drawing/2014/main" id="{1B0FE81B-695E-449F-A577-A9A3EFBECE6C}"/>
                  </a:ext>
                </a:extLst>
              </p:cNvPr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97;p38">
                <a:extLst>
                  <a:ext uri="{FF2B5EF4-FFF2-40B4-BE49-F238E27FC236}">
                    <a16:creationId xmlns:a16="http://schemas.microsoft.com/office/drawing/2014/main" id="{A31FE22F-1A00-4430-9A48-329AA1C63D3D}"/>
                  </a:ext>
                </a:extLst>
              </p:cNvPr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698;p38">
                <a:extLst>
                  <a:ext uri="{FF2B5EF4-FFF2-40B4-BE49-F238E27FC236}">
                    <a16:creationId xmlns:a16="http://schemas.microsoft.com/office/drawing/2014/main" id="{77393627-6068-4CA0-998E-CB6CBD856D21}"/>
                  </a:ext>
                </a:extLst>
              </p:cNvPr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" name="Google Shape;699;p38">
              <a:extLst>
                <a:ext uri="{FF2B5EF4-FFF2-40B4-BE49-F238E27FC236}">
                  <a16:creationId xmlns:a16="http://schemas.microsoft.com/office/drawing/2014/main" id="{B890341B-EC43-4545-A1BE-8B104489C915}"/>
                </a:ext>
              </a:extLst>
            </p:cNvPr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00;p38">
              <a:extLst>
                <a:ext uri="{FF2B5EF4-FFF2-40B4-BE49-F238E27FC236}">
                  <a16:creationId xmlns:a16="http://schemas.microsoft.com/office/drawing/2014/main" id="{E33211C3-1012-4120-9267-FDE46B8A7108}"/>
                </a:ext>
              </a:extLst>
            </p:cNvPr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01;p38">
              <a:extLst>
                <a:ext uri="{FF2B5EF4-FFF2-40B4-BE49-F238E27FC236}">
                  <a16:creationId xmlns:a16="http://schemas.microsoft.com/office/drawing/2014/main" id="{97543286-8FBB-4076-ABDB-C0DFD61C394D}"/>
                </a:ext>
              </a:extLst>
            </p:cNvPr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02;p38">
              <a:extLst>
                <a:ext uri="{FF2B5EF4-FFF2-40B4-BE49-F238E27FC236}">
                  <a16:creationId xmlns:a16="http://schemas.microsoft.com/office/drawing/2014/main" id="{F08F07BB-BE39-43B9-850A-3E56D7782257}"/>
                </a:ext>
              </a:extLst>
            </p:cNvPr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03;p38">
              <a:extLst>
                <a:ext uri="{FF2B5EF4-FFF2-40B4-BE49-F238E27FC236}">
                  <a16:creationId xmlns:a16="http://schemas.microsoft.com/office/drawing/2014/main" id="{13DE6A8E-3D77-4121-B15F-C5E2EF160704}"/>
                </a:ext>
              </a:extLst>
            </p:cNvPr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704;p38">
              <a:extLst>
                <a:ext uri="{FF2B5EF4-FFF2-40B4-BE49-F238E27FC236}">
                  <a16:creationId xmlns:a16="http://schemas.microsoft.com/office/drawing/2014/main" id="{BE45E3C3-350E-4E39-9E7A-E77F49B2BD80}"/>
                </a:ext>
              </a:extLst>
            </p:cNvPr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Retângulo 1">
            <a:extLst>
              <a:ext uri="{FF2B5EF4-FFF2-40B4-BE49-F238E27FC236}">
                <a16:creationId xmlns:a16="http://schemas.microsoft.com/office/drawing/2014/main" id="{87AD951D-61BE-488F-BFA8-18E8332A4E01}"/>
              </a:ext>
            </a:extLst>
          </p:cNvPr>
          <p:cNvSpPr/>
          <p:nvPr/>
        </p:nvSpPr>
        <p:spPr>
          <a:xfrm>
            <a:off x="403034" y="830580"/>
            <a:ext cx="3795586" cy="20574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1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Seta: para a Direita 2">
            <a:extLst>
              <a:ext uri="{FF2B5EF4-FFF2-40B4-BE49-F238E27FC236}">
                <a16:creationId xmlns:a16="http://schemas.microsoft.com/office/drawing/2014/main" id="{CF49E424-B5A5-4AE0-A674-712CC96F1BE5}"/>
              </a:ext>
            </a:extLst>
          </p:cNvPr>
          <p:cNvSpPr/>
          <p:nvPr/>
        </p:nvSpPr>
        <p:spPr>
          <a:xfrm>
            <a:off x="236594" y="3658844"/>
            <a:ext cx="975146" cy="47958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2707B977-2511-47D1-B2CE-41D8BFAFCF01}"/>
              </a:ext>
            </a:extLst>
          </p:cNvPr>
          <p:cNvSpPr/>
          <p:nvPr/>
        </p:nvSpPr>
        <p:spPr>
          <a:xfrm>
            <a:off x="1080655" y="3179618"/>
            <a:ext cx="2500745" cy="15993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4B478FC1-E201-4C2E-AB77-665B6BCFBB1A}"/>
              </a:ext>
            </a:extLst>
          </p:cNvPr>
          <p:cNvSpPr/>
          <p:nvPr/>
        </p:nvSpPr>
        <p:spPr>
          <a:xfrm>
            <a:off x="4411314" y="907676"/>
            <a:ext cx="3101325" cy="8033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Nuvem 26">
            <a:extLst>
              <a:ext uri="{FF2B5EF4-FFF2-40B4-BE49-F238E27FC236}">
                <a16:creationId xmlns:a16="http://schemas.microsoft.com/office/drawing/2014/main" id="{B70D0DA9-49EB-4B6B-BDFE-E231B7CDBB8D}"/>
              </a:ext>
            </a:extLst>
          </p:cNvPr>
          <p:cNvSpPr/>
          <p:nvPr/>
        </p:nvSpPr>
        <p:spPr>
          <a:xfrm>
            <a:off x="7893425" y="1090926"/>
            <a:ext cx="1185138" cy="1121525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9EB38058-D352-40FF-BC2B-9C0F46792AB5}"/>
              </a:ext>
            </a:extLst>
          </p:cNvPr>
          <p:cNvSpPr txBox="1"/>
          <p:nvPr/>
        </p:nvSpPr>
        <p:spPr>
          <a:xfrm>
            <a:off x="7933510" y="1403270"/>
            <a:ext cx="1114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+ detalhes?</a:t>
            </a:r>
          </a:p>
          <a:p>
            <a:pPr algn="ctr"/>
            <a:r>
              <a:rPr lang="pt-BR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6518208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4" grpId="0" animBg="1"/>
      <p:bldP spid="25" grpId="0" animBg="1"/>
      <p:bldP spid="27" grpId="0" animBg="1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</a:t>
            </a:r>
            <a:r>
              <a:rPr lang="pt-BR"/>
              <a:t>APLICAÇÃO IDEALIZADA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4020561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1"/>
                </a:solidFill>
              </a:rPr>
              <a:t>(Baseada em </a:t>
            </a:r>
            <a:r>
              <a:rPr lang="pt-BR">
                <a:solidFill>
                  <a:schemeClr val="tx1"/>
                </a:solidFill>
              </a:rPr>
              <a:t>Nosso</a:t>
            </a:r>
            <a:r>
              <a:rPr lang="en">
                <a:solidFill>
                  <a:schemeClr val="tx1"/>
                </a:solidFill>
              </a:rPr>
              <a:t> Estudo)</a:t>
            </a: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220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387794" y="364512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Proposta de Uso (</a:t>
            </a:r>
            <a:r>
              <a:rPr lang="en" u="sng"/>
              <a:t>Bilateralidade)</a:t>
            </a:r>
            <a:r>
              <a:rPr lang="en"/>
              <a:t>: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E59B282-3445-4F0A-82F5-27070661A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96" y="765918"/>
            <a:ext cx="7163548" cy="402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39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/>
          <p:nvPr/>
        </p:nvSpPr>
        <p:spPr>
          <a:xfrm>
            <a:off x="5076400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Place your screenshot here</a:t>
            </a:r>
            <a:endParaRPr sz="10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3" name="Google Shape;283;p32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89" name="Google Shape;289;p32"/>
          <p:cNvSpPr txBox="1">
            <a:spLocks noGrp="1"/>
          </p:cNvSpPr>
          <p:nvPr>
            <p:ph type="body" idx="4294967295"/>
          </p:nvPr>
        </p:nvSpPr>
        <p:spPr>
          <a:xfrm>
            <a:off x="302068" y="278606"/>
            <a:ext cx="4648859" cy="57266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lt1"/>
                </a:solidFill>
                <a:latin typeface="Inter-Regular"/>
                <a:ea typeface="Inter-Regular"/>
                <a:cs typeface="Inter-Regular"/>
                <a:sym typeface="Inter-Regular"/>
              </a:rPr>
              <a:t>Proposta de Tela (2 níveis):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C0181A4-D539-450D-ACF5-9632D7161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528" y="966468"/>
            <a:ext cx="6456944" cy="3630983"/>
          </a:xfrm>
          <a:prstGeom prst="rect">
            <a:avLst/>
          </a:prstGeom>
        </p:spPr>
      </p:pic>
      <p:sp>
        <p:nvSpPr>
          <p:cNvPr id="11" name="Google Shape;62;p13">
            <a:extLst>
              <a:ext uri="{FF2B5EF4-FFF2-40B4-BE49-F238E27FC236}">
                <a16:creationId xmlns:a16="http://schemas.microsoft.com/office/drawing/2014/main" id="{7CC7E3E3-3779-4D66-99B8-4494DD1A3F24}"/>
              </a:ext>
            </a:extLst>
          </p:cNvPr>
          <p:cNvSpPr txBox="1">
            <a:spLocks/>
          </p:cNvSpPr>
          <p:nvPr/>
        </p:nvSpPr>
        <p:spPr>
          <a:xfrm>
            <a:off x="387794" y="1755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pt-BR"/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371F59C1-7D35-4046-A677-AC8132AAF602}"/>
              </a:ext>
            </a:extLst>
          </p:cNvPr>
          <p:cNvCxnSpPr/>
          <p:nvPr/>
        </p:nvCxnSpPr>
        <p:spPr>
          <a:xfrm flipV="1">
            <a:off x="490754" y="1952598"/>
            <a:ext cx="1298132" cy="174812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1406065"/>
      </p:ext>
    </p:extLst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683</Words>
  <Application>Microsoft Office PowerPoint</Application>
  <PresentationFormat>Apresentação na tela (16:9)</PresentationFormat>
  <Paragraphs>131</Paragraphs>
  <Slides>26</Slides>
  <Notes>25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3" baseType="lpstr">
      <vt:lpstr>-apple-system</vt:lpstr>
      <vt:lpstr>Arial</vt:lpstr>
      <vt:lpstr>Calibri</vt:lpstr>
      <vt:lpstr>Inter</vt:lpstr>
      <vt:lpstr>Inter-Regular</vt:lpstr>
      <vt:lpstr>Wingdings</vt:lpstr>
      <vt:lpstr>Joan template</vt:lpstr>
      <vt:lpstr>Aplicação: “ValScore”</vt:lpstr>
      <vt:lpstr>1. BRAINSTORMING (NOSSAS IDEIAS)</vt:lpstr>
      <vt:lpstr>Apresentação do PowerPoint</vt:lpstr>
      <vt:lpstr>Proposta de  Escopo:</vt:lpstr>
      <vt:lpstr>PILARES:</vt:lpstr>
      <vt:lpstr>ENTÃO, PODERÍAMOS CRIAR:</vt:lpstr>
      <vt:lpstr>2. APLICAÇÃO IDEALIZADA</vt:lpstr>
      <vt:lpstr>Proposta de Uso (Bilateralidade):</vt:lpstr>
      <vt:lpstr>Apresentação do PowerPoint</vt:lpstr>
      <vt:lpstr>Apresentação do PowerPoint</vt:lpstr>
      <vt:lpstr>2. SEGUNDA ENTREGA</vt:lpstr>
      <vt:lpstr>Segunda Entrega: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Simulação</vt:lpstr>
      <vt:lpstr>Simulação</vt:lpstr>
      <vt:lpstr>Simulação</vt:lpstr>
      <vt:lpstr>Apresentação do PowerPoint</vt:lpstr>
      <vt:lpstr>E… MONETIZAR:</vt:lpstr>
      <vt:lpstr>E… MONETIZAR (2):</vt:lpstr>
      <vt:lpstr>E… MONETIZAR (3):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VALCODE PROJETO: _____</dc:title>
  <dc:creator>Fabio Odaguiri</dc:creator>
  <cp:lastModifiedBy>Fabio Odaguiri</cp:lastModifiedBy>
  <cp:revision>3</cp:revision>
  <dcterms:modified xsi:type="dcterms:W3CDTF">2021-02-19T00:02:57Z</dcterms:modified>
</cp:coreProperties>
</file>